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97" r:id="rId3"/>
    <p:sldId id="301" r:id="rId4"/>
    <p:sldId id="302" r:id="rId5"/>
    <p:sldId id="257" r:id="rId6"/>
    <p:sldId id="296" r:id="rId7"/>
    <p:sldId id="298" r:id="rId8"/>
    <p:sldId id="263" r:id="rId9"/>
    <p:sldId id="272" r:id="rId10"/>
    <p:sldId id="268" r:id="rId11"/>
    <p:sldId id="273" r:id="rId12"/>
    <p:sldId id="258" r:id="rId13"/>
    <p:sldId id="269" r:id="rId14"/>
    <p:sldId id="267" r:id="rId15"/>
    <p:sldId id="264" r:id="rId16"/>
    <p:sldId id="299" r:id="rId17"/>
    <p:sldId id="271" r:id="rId18"/>
    <p:sldId id="274" r:id="rId19"/>
    <p:sldId id="266" r:id="rId20"/>
    <p:sldId id="278" r:id="rId21"/>
    <p:sldId id="279" r:id="rId22"/>
    <p:sldId id="277" r:id="rId23"/>
    <p:sldId id="300" r:id="rId24"/>
    <p:sldId id="276" r:id="rId25"/>
    <p:sldId id="275" r:id="rId26"/>
    <p:sldId id="285" r:id="rId27"/>
    <p:sldId id="280" r:id="rId28"/>
    <p:sldId id="281" r:id="rId29"/>
    <p:sldId id="282" r:id="rId30"/>
    <p:sldId id="283" r:id="rId31"/>
    <p:sldId id="284" r:id="rId32"/>
    <p:sldId id="287" r:id="rId33"/>
    <p:sldId id="286" r:id="rId34"/>
    <p:sldId id="288" r:id="rId35"/>
    <p:sldId id="289" r:id="rId36"/>
    <p:sldId id="290" r:id="rId37"/>
    <p:sldId id="265" r:id="rId38"/>
    <p:sldId id="291" r:id="rId39"/>
    <p:sldId id="270" r:id="rId40"/>
    <p:sldId id="292" r:id="rId41"/>
    <p:sldId id="295" r:id="rId42"/>
    <p:sldId id="259" r:id="rId43"/>
    <p:sldId id="293" r:id="rId44"/>
    <p:sldId id="29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Jones" initials="AJ" lastIdx="3" clrIdx="0">
    <p:extLst>
      <p:ext uri="{19B8F6BF-5375-455C-9EA6-DF929625EA0E}">
        <p15:presenceInfo xmlns:p15="http://schemas.microsoft.com/office/powerpoint/2012/main" userId="d1f8505ab529656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4660"/>
  </p:normalViewPr>
  <p:slideViewPr>
    <p:cSldViewPr snapToGrid="0">
      <p:cViewPr varScale="1">
        <p:scale>
          <a:sx n="93" d="100"/>
          <a:sy n="93" d="100"/>
        </p:scale>
        <p:origin x="24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Jones" userId="d1f8505ab529656d" providerId="LiveId" clId="{4086A8D6-AE3C-4E67-BA32-FC52DF84A813}"/>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9BBF23-8375-42D3-BCBE-1FE74655A67B}" type="datetimeFigureOut">
              <a:rPr lang="en-US" smtClean="0"/>
              <a:t>6/29/22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CA26A-4B51-4501-B5A3-8CA3E648BF83}" type="slidenum">
              <a:rPr lang="en-US" smtClean="0"/>
              <a:t>‹#›</a:t>
            </a:fld>
            <a:endParaRPr lang="en-US"/>
          </a:p>
        </p:txBody>
      </p:sp>
    </p:spTree>
    <p:extLst>
      <p:ext uri="{BB962C8B-B14F-4D97-AF65-F5344CB8AC3E}">
        <p14:creationId xmlns:p14="http://schemas.microsoft.com/office/powerpoint/2010/main" val="1242053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a:t>
            </a:fld>
            <a:endParaRPr lang="en-US"/>
          </a:p>
        </p:txBody>
      </p:sp>
    </p:spTree>
    <p:extLst>
      <p:ext uri="{BB962C8B-B14F-4D97-AF65-F5344CB8AC3E}">
        <p14:creationId xmlns:p14="http://schemas.microsoft.com/office/powerpoint/2010/main" val="3807995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LUMOS-The team at the Laboratory for Ultrafast Materials and Optical Science (LUMOS) seeks to understand and control the interaction of photons with materials’ electronic, spin, and structural behavior on the ultrafast time scale for missions of national security. Our research is focused on the properties and dynamic behavior of complex organic (polymers, molecules) and inorganic (</a:t>
            </a:r>
            <a:r>
              <a:rPr lang="en-US" dirty="0" err="1"/>
              <a:t>multiferroics</a:t>
            </a:r>
            <a:r>
              <a:rPr lang="en-US" dirty="0"/>
              <a:t>, heavy fermions and Kondo systems, topological insulators, and oxide </a:t>
            </a:r>
            <a:r>
              <a:rPr lang="en-US" dirty="0" err="1"/>
              <a:t>heterostructures</a:t>
            </a:r>
            <a:r>
              <a:rPr lang="en-US" dirty="0"/>
              <a:t>) materials.</a:t>
            </a:r>
          </a:p>
        </p:txBody>
      </p:sp>
      <p:sp>
        <p:nvSpPr>
          <p:cNvPr id="4" name="Slide Number Placeholder 3"/>
          <p:cNvSpPr>
            <a:spLocks noGrp="1"/>
          </p:cNvSpPr>
          <p:nvPr>
            <p:ph type="sldNum" sz="quarter" idx="5"/>
          </p:nvPr>
        </p:nvSpPr>
        <p:spPr/>
        <p:txBody>
          <a:bodyPr/>
          <a:lstStyle/>
          <a:p>
            <a:fld id="{A2430F75-B5EC-044F-A636-30352D0A1350}" type="slidenum">
              <a:rPr lang="en-US" smtClean="0"/>
              <a:t>4</a:t>
            </a:fld>
            <a:endParaRPr lang="en-US"/>
          </a:p>
        </p:txBody>
      </p:sp>
    </p:spTree>
    <p:extLst>
      <p:ext uri="{BB962C8B-B14F-4D97-AF65-F5344CB8AC3E}">
        <p14:creationId xmlns:p14="http://schemas.microsoft.com/office/powerpoint/2010/main" val="1121254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1A812-D5BD-4B94-96DE-76263F2AA9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EB189C-FB03-4642-9DF6-2A238DC4ED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E19217-24EB-4EC0-84BB-4BF0B7D010BD}"/>
              </a:ext>
            </a:extLst>
          </p:cNvPr>
          <p:cNvSpPr>
            <a:spLocks noGrp="1"/>
          </p:cNvSpPr>
          <p:nvPr>
            <p:ph type="dt" sz="half" idx="10"/>
          </p:nvPr>
        </p:nvSpPr>
        <p:spPr/>
        <p:txBody>
          <a:bodyPr/>
          <a:lstStyle/>
          <a:p>
            <a:fld id="{8084273B-78E2-49E9-81D8-900FF74D49CF}" type="datetimeFigureOut">
              <a:rPr lang="en-US" smtClean="0"/>
              <a:t>6/29/22</a:t>
            </a:fld>
            <a:endParaRPr lang="en-US"/>
          </a:p>
        </p:txBody>
      </p:sp>
      <p:sp>
        <p:nvSpPr>
          <p:cNvPr id="5" name="Footer Placeholder 4">
            <a:extLst>
              <a:ext uri="{FF2B5EF4-FFF2-40B4-BE49-F238E27FC236}">
                <a16:creationId xmlns:a16="http://schemas.microsoft.com/office/drawing/2014/main" id="{60B9E1E7-4A7B-4E71-B779-1AAF6EF3D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47316-C438-4D53-8910-3577E5CA897F}"/>
              </a:ext>
            </a:extLst>
          </p:cNvPr>
          <p:cNvSpPr>
            <a:spLocks noGrp="1"/>
          </p:cNvSpPr>
          <p:nvPr>
            <p:ph type="sldNum" sz="quarter" idx="12"/>
          </p:nvPr>
        </p:nvSpPr>
        <p:spPr/>
        <p:txBody>
          <a:bodyPr/>
          <a:lstStyle/>
          <a:p>
            <a:fld id="{6800C706-BFBF-46C8-BD0A-B5477A731512}" type="slidenum">
              <a:rPr lang="en-US" smtClean="0"/>
              <a:t>‹#›</a:t>
            </a:fld>
            <a:endParaRPr lang="en-US"/>
          </a:p>
        </p:txBody>
      </p:sp>
    </p:spTree>
    <p:extLst>
      <p:ext uri="{BB962C8B-B14F-4D97-AF65-F5344CB8AC3E}">
        <p14:creationId xmlns:p14="http://schemas.microsoft.com/office/powerpoint/2010/main" val="3943924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87BE-3A8B-4007-9DB0-A6A14DD809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9D8966-A644-4AFD-B730-15A31CADFC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F83173-41CF-4910-AFE2-1305601F3168}"/>
              </a:ext>
            </a:extLst>
          </p:cNvPr>
          <p:cNvSpPr>
            <a:spLocks noGrp="1"/>
          </p:cNvSpPr>
          <p:nvPr>
            <p:ph type="dt" sz="half" idx="10"/>
          </p:nvPr>
        </p:nvSpPr>
        <p:spPr/>
        <p:txBody>
          <a:bodyPr/>
          <a:lstStyle/>
          <a:p>
            <a:fld id="{8084273B-78E2-49E9-81D8-900FF74D49CF}" type="datetimeFigureOut">
              <a:rPr lang="en-US" smtClean="0"/>
              <a:t>6/29/22</a:t>
            </a:fld>
            <a:endParaRPr lang="en-US"/>
          </a:p>
        </p:txBody>
      </p:sp>
      <p:sp>
        <p:nvSpPr>
          <p:cNvPr id="5" name="Footer Placeholder 4">
            <a:extLst>
              <a:ext uri="{FF2B5EF4-FFF2-40B4-BE49-F238E27FC236}">
                <a16:creationId xmlns:a16="http://schemas.microsoft.com/office/drawing/2014/main" id="{67E82675-7E53-47D1-9D34-5A173E90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BADA3-EA98-428E-B48B-F73681323127}"/>
              </a:ext>
            </a:extLst>
          </p:cNvPr>
          <p:cNvSpPr>
            <a:spLocks noGrp="1"/>
          </p:cNvSpPr>
          <p:nvPr>
            <p:ph type="sldNum" sz="quarter" idx="12"/>
          </p:nvPr>
        </p:nvSpPr>
        <p:spPr/>
        <p:txBody>
          <a:bodyPr/>
          <a:lstStyle/>
          <a:p>
            <a:fld id="{6800C706-BFBF-46C8-BD0A-B5477A731512}" type="slidenum">
              <a:rPr lang="en-US" smtClean="0"/>
              <a:t>‹#›</a:t>
            </a:fld>
            <a:endParaRPr lang="en-US"/>
          </a:p>
        </p:txBody>
      </p:sp>
    </p:spTree>
    <p:extLst>
      <p:ext uri="{BB962C8B-B14F-4D97-AF65-F5344CB8AC3E}">
        <p14:creationId xmlns:p14="http://schemas.microsoft.com/office/powerpoint/2010/main" val="2425649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74DC7B-7DC5-4670-8201-38CA519859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0092E7-8EA3-460C-8827-A53CD57994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F3E0A-406E-4D87-83F2-547F67694FB3}"/>
              </a:ext>
            </a:extLst>
          </p:cNvPr>
          <p:cNvSpPr>
            <a:spLocks noGrp="1"/>
          </p:cNvSpPr>
          <p:nvPr>
            <p:ph type="dt" sz="half" idx="10"/>
          </p:nvPr>
        </p:nvSpPr>
        <p:spPr/>
        <p:txBody>
          <a:bodyPr/>
          <a:lstStyle/>
          <a:p>
            <a:fld id="{8084273B-78E2-49E9-81D8-900FF74D49CF}" type="datetimeFigureOut">
              <a:rPr lang="en-US" smtClean="0"/>
              <a:t>6/29/22</a:t>
            </a:fld>
            <a:endParaRPr lang="en-US"/>
          </a:p>
        </p:txBody>
      </p:sp>
      <p:sp>
        <p:nvSpPr>
          <p:cNvPr id="5" name="Footer Placeholder 4">
            <a:extLst>
              <a:ext uri="{FF2B5EF4-FFF2-40B4-BE49-F238E27FC236}">
                <a16:creationId xmlns:a16="http://schemas.microsoft.com/office/drawing/2014/main" id="{F66FB16F-5E16-48F7-BD6A-99EEDBAB7D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57424F-09CC-4235-BFFD-4DCC61E66049}"/>
              </a:ext>
            </a:extLst>
          </p:cNvPr>
          <p:cNvSpPr>
            <a:spLocks noGrp="1"/>
          </p:cNvSpPr>
          <p:nvPr>
            <p:ph type="sldNum" sz="quarter" idx="12"/>
          </p:nvPr>
        </p:nvSpPr>
        <p:spPr/>
        <p:txBody>
          <a:bodyPr/>
          <a:lstStyle/>
          <a:p>
            <a:fld id="{6800C706-BFBF-46C8-BD0A-B5477A731512}" type="slidenum">
              <a:rPr lang="en-US" smtClean="0"/>
              <a:t>‹#›</a:t>
            </a:fld>
            <a:endParaRPr lang="en-US"/>
          </a:p>
        </p:txBody>
      </p:sp>
    </p:spTree>
    <p:extLst>
      <p:ext uri="{BB962C8B-B14F-4D97-AF65-F5344CB8AC3E}">
        <p14:creationId xmlns:p14="http://schemas.microsoft.com/office/powerpoint/2010/main" val="128068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0AA2-B10E-4288-AA21-7818AB7BE3EF}"/>
              </a:ext>
            </a:extLst>
          </p:cNvPr>
          <p:cNvSpPr>
            <a:spLocks noGrp="1"/>
          </p:cNvSpPr>
          <p:nvPr>
            <p:ph type="title"/>
          </p:nvPr>
        </p:nvSpPr>
        <p:spPr>
          <a:xfrm>
            <a:off x="15240" y="0"/>
            <a:ext cx="10515600" cy="937709"/>
          </a:xfrm>
        </p:spPr>
        <p:txBody>
          <a:bodyPr/>
          <a:lstStyle>
            <a:lvl1pPr>
              <a:defRPr>
                <a:solidFill>
                  <a:srgbClr val="0070C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9B9F2F8-A1A2-46D4-AD81-FFEB0E31B0A6}"/>
              </a:ext>
            </a:extLst>
          </p:cNvPr>
          <p:cNvSpPr>
            <a:spLocks noGrp="1"/>
          </p:cNvSpPr>
          <p:nvPr>
            <p:ph idx="1"/>
          </p:nvPr>
        </p:nvSpPr>
        <p:spPr>
          <a:xfrm>
            <a:off x="15240" y="125333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73AF6-8D55-4BE4-87EB-C2C28EE96963}"/>
              </a:ext>
            </a:extLst>
          </p:cNvPr>
          <p:cNvSpPr>
            <a:spLocks noGrp="1"/>
          </p:cNvSpPr>
          <p:nvPr>
            <p:ph type="dt" sz="half" idx="10"/>
          </p:nvPr>
        </p:nvSpPr>
        <p:spPr/>
        <p:txBody>
          <a:bodyPr/>
          <a:lstStyle/>
          <a:p>
            <a:fld id="{8084273B-78E2-49E9-81D8-900FF74D49CF}" type="datetimeFigureOut">
              <a:rPr lang="en-US" smtClean="0"/>
              <a:t>6/29/22</a:t>
            </a:fld>
            <a:endParaRPr lang="en-US"/>
          </a:p>
        </p:txBody>
      </p:sp>
      <p:sp>
        <p:nvSpPr>
          <p:cNvPr id="5" name="Footer Placeholder 4">
            <a:extLst>
              <a:ext uri="{FF2B5EF4-FFF2-40B4-BE49-F238E27FC236}">
                <a16:creationId xmlns:a16="http://schemas.microsoft.com/office/drawing/2014/main" id="{8CC91F5D-EC72-4F6B-B612-A8D76DAE3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46C98E-5BB4-4BDD-B43C-EC0151617359}"/>
              </a:ext>
            </a:extLst>
          </p:cNvPr>
          <p:cNvSpPr>
            <a:spLocks noGrp="1"/>
          </p:cNvSpPr>
          <p:nvPr>
            <p:ph type="sldNum" sz="quarter" idx="12"/>
          </p:nvPr>
        </p:nvSpPr>
        <p:spPr/>
        <p:txBody>
          <a:bodyPr/>
          <a:lstStyle/>
          <a:p>
            <a:fld id="{6800C706-BFBF-46C8-BD0A-B5477A731512}" type="slidenum">
              <a:rPr lang="en-US" smtClean="0"/>
              <a:t>‹#›</a:t>
            </a:fld>
            <a:endParaRPr lang="en-US"/>
          </a:p>
        </p:txBody>
      </p:sp>
    </p:spTree>
    <p:extLst>
      <p:ext uri="{BB962C8B-B14F-4D97-AF65-F5344CB8AC3E}">
        <p14:creationId xmlns:p14="http://schemas.microsoft.com/office/powerpoint/2010/main" val="3777254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5DEE7-A31F-4926-ACCB-0D591FCA90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BD3234-1BDE-4798-A72D-480A1E6D6B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F2A57-6CED-4F06-B618-D08F482FEC8A}"/>
              </a:ext>
            </a:extLst>
          </p:cNvPr>
          <p:cNvSpPr>
            <a:spLocks noGrp="1"/>
          </p:cNvSpPr>
          <p:nvPr>
            <p:ph type="dt" sz="half" idx="10"/>
          </p:nvPr>
        </p:nvSpPr>
        <p:spPr/>
        <p:txBody>
          <a:bodyPr/>
          <a:lstStyle/>
          <a:p>
            <a:fld id="{8084273B-78E2-49E9-81D8-900FF74D49CF}" type="datetimeFigureOut">
              <a:rPr lang="en-US" smtClean="0"/>
              <a:t>6/29/22</a:t>
            </a:fld>
            <a:endParaRPr lang="en-US"/>
          </a:p>
        </p:txBody>
      </p:sp>
      <p:sp>
        <p:nvSpPr>
          <p:cNvPr id="5" name="Footer Placeholder 4">
            <a:extLst>
              <a:ext uri="{FF2B5EF4-FFF2-40B4-BE49-F238E27FC236}">
                <a16:creationId xmlns:a16="http://schemas.microsoft.com/office/drawing/2014/main" id="{2A49BD10-4CDB-4109-BCDF-098F0EE92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0F67DD-329D-4198-9BA9-C319550A069F}"/>
              </a:ext>
            </a:extLst>
          </p:cNvPr>
          <p:cNvSpPr>
            <a:spLocks noGrp="1"/>
          </p:cNvSpPr>
          <p:nvPr>
            <p:ph type="sldNum" sz="quarter" idx="12"/>
          </p:nvPr>
        </p:nvSpPr>
        <p:spPr/>
        <p:txBody>
          <a:bodyPr/>
          <a:lstStyle/>
          <a:p>
            <a:fld id="{6800C706-BFBF-46C8-BD0A-B5477A731512}" type="slidenum">
              <a:rPr lang="en-US" smtClean="0"/>
              <a:t>‹#›</a:t>
            </a:fld>
            <a:endParaRPr lang="en-US"/>
          </a:p>
        </p:txBody>
      </p:sp>
    </p:spTree>
    <p:extLst>
      <p:ext uri="{BB962C8B-B14F-4D97-AF65-F5344CB8AC3E}">
        <p14:creationId xmlns:p14="http://schemas.microsoft.com/office/powerpoint/2010/main" val="183126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76F4-301A-4BEA-B4E9-505D06D477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D8A389-A9CB-4A89-A8BF-7739372149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C48E0A-176E-40FA-AB06-3C1859640E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C3E64F-1816-4F9A-AE34-7928FEA3F8CB}"/>
              </a:ext>
            </a:extLst>
          </p:cNvPr>
          <p:cNvSpPr>
            <a:spLocks noGrp="1"/>
          </p:cNvSpPr>
          <p:nvPr>
            <p:ph type="dt" sz="half" idx="10"/>
          </p:nvPr>
        </p:nvSpPr>
        <p:spPr/>
        <p:txBody>
          <a:bodyPr/>
          <a:lstStyle/>
          <a:p>
            <a:fld id="{8084273B-78E2-49E9-81D8-900FF74D49CF}" type="datetimeFigureOut">
              <a:rPr lang="en-US" smtClean="0"/>
              <a:t>6/29/22</a:t>
            </a:fld>
            <a:endParaRPr lang="en-US"/>
          </a:p>
        </p:txBody>
      </p:sp>
      <p:sp>
        <p:nvSpPr>
          <p:cNvPr id="6" name="Footer Placeholder 5">
            <a:extLst>
              <a:ext uri="{FF2B5EF4-FFF2-40B4-BE49-F238E27FC236}">
                <a16:creationId xmlns:a16="http://schemas.microsoft.com/office/drawing/2014/main" id="{D09C037F-3799-41A0-9F17-E44B062116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5BF532-CAAF-474A-91C2-E405EF209C26}"/>
              </a:ext>
            </a:extLst>
          </p:cNvPr>
          <p:cNvSpPr>
            <a:spLocks noGrp="1"/>
          </p:cNvSpPr>
          <p:nvPr>
            <p:ph type="sldNum" sz="quarter" idx="12"/>
          </p:nvPr>
        </p:nvSpPr>
        <p:spPr/>
        <p:txBody>
          <a:bodyPr/>
          <a:lstStyle/>
          <a:p>
            <a:fld id="{6800C706-BFBF-46C8-BD0A-B5477A731512}" type="slidenum">
              <a:rPr lang="en-US" smtClean="0"/>
              <a:t>‹#›</a:t>
            </a:fld>
            <a:endParaRPr lang="en-US"/>
          </a:p>
        </p:txBody>
      </p:sp>
    </p:spTree>
    <p:extLst>
      <p:ext uri="{BB962C8B-B14F-4D97-AF65-F5344CB8AC3E}">
        <p14:creationId xmlns:p14="http://schemas.microsoft.com/office/powerpoint/2010/main" val="545078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302C3-4427-4C01-920B-4F489C1524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D29F40-1593-44A5-9C94-991D81555D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73AB18-E03C-44C0-830D-6B3D63CDB3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1426F3-5E4B-49D8-8E11-FF6782211C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5877CA-7896-49EA-AD4E-A025A2A243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C82970-B61E-4593-B347-ECEF01CFC671}"/>
              </a:ext>
            </a:extLst>
          </p:cNvPr>
          <p:cNvSpPr>
            <a:spLocks noGrp="1"/>
          </p:cNvSpPr>
          <p:nvPr>
            <p:ph type="dt" sz="half" idx="10"/>
          </p:nvPr>
        </p:nvSpPr>
        <p:spPr/>
        <p:txBody>
          <a:bodyPr/>
          <a:lstStyle/>
          <a:p>
            <a:fld id="{8084273B-78E2-49E9-81D8-900FF74D49CF}" type="datetimeFigureOut">
              <a:rPr lang="en-US" smtClean="0"/>
              <a:t>6/29/22</a:t>
            </a:fld>
            <a:endParaRPr lang="en-US"/>
          </a:p>
        </p:txBody>
      </p:sp>
      <p:sp>
        <p:nvSpPr>
          <p:cNvPr id="8" name="Footer Placeholder 7">
            <a:extLst>
              <a:ext uri="{FF2B5EF4-FFF2-40B4-BE49-F238E27FC236}">
                <a16:creationId xmlns:a16="http://schemas.microsoft.com/office/drawing/2014/main" id="{25D2B411-D750-4C1F-AA4C-5FED664AAA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3C1795-9D22-4950-A1FA-0D624DE3D35F}"/>
              </a:ext>
            </a:extLst>
          </p:cNvPr>
          <p:cNvSpPr>
            <a:spLocks noGrp="1"/>
          </p:cNvSpPr>
          <p:nvPr>
            <p:ph type="sldNum" sz="quarter" idx="12"/>
          </p:nvPr>
        </p:nvSpPr>
        <p:spPr/>
        <p:txBody>
          <a:bodyPr/>
          <a:lstStyle/>
          <a:p>
            <a:fld id="{6800C706-BFBF-46C8-BD0A-B5477A731512}" type="slidenum">
              <a:rPr lang="en-US" smtClean="0"/>
              <a:t>‹#›</a:t>
            </a:fld>
            <a:endParaRPr lang="en-US"/>
          </a:p>
        </p:txBody>
      </p:sp>
    </p:spTree>
    <p:extLst>
      <p:ext uri="{BB962C8B-B14F-4D97-AF65-F5344CB8AC3E}">
        <p14:creationId xmlns:p14="http://schemas.microsoft.com/office/powerpoint/2010/main" val="2125498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49FE-58E3-4637-AA6E-6C0CC659F3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16EB80-242C-42AB-8751-A59C01D3CBF6}"/>
              </a:ext>
            </a:extLst>
          </p:cNvPr>
          <p:cNvSpPr>
            <a:spLocks noGrp="1"/>
          </p:cNvSpPr>
          <p:nvPr>
            <p:ph type="dt" sz="half" idx="10"/>
          </p:nvPr>
        </p:nvSpPr>
        <p:spPr/>
        <p:txBody>
          <a:bodyPr/>
          <a:lstStyle/>
          <a:p>
            <a:fld id="{8084273B-78E2-49E9-81D8-900FF74D49CF}" type="datetimeFigureOut">
              <a:rPr lang="en-US" smtClean="0"/>
              <a:t>6/29/22</a:t>
            </a:fld>
            <a:endParaRPr lang="en-US"/>
          </a:p>
        </p:txBody>
      </p:sp>
      <p:sp>
        <p:nvSpPr>
          <p:cNvPr id="4" name="Footer Placeholder 3">
            <a:extLst>
              <a:ext uri="{FF2B5EF4-FFF2-40B4-BE49-F238E27FC236}">
                <a16:creationId xmlns:a16="http://schemas.microsoft.com/office/drawing/2014/main" id="{F2DEF8BB-BECD-4573-AB8E-BA9CDB1764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D999DF-E6B2-4446-81EB-00541B5B392E}"/>
              </a:ext>
            </a:extLst>
          </p:cNvPr>
          <p:cNvSpPr>
            <a:spLocks noGrp="1"/>
          </p:cNvSpPr>
          <p:nvPr>
            <p:ph type="sldNum" sz="quarter" idx="12"/>
          </p:nvPr>
        </p:nvSpPr>
        <p:spPr/>
        <p:txBody>
          <a:bodyPr/>
          <a:lstStyle/>
          <a:p>
            <a:fld id="{6800C706-BFBF-46C8-BD0A-B5477A731512}" type="slidenum">
              <a:rPr lang="en-US" smtClean="0"/>
              <a:t>‹#›</a:t>
            </a:fld>
            <a:endParaRPr lang="en-US"/>
          </a:p>
        </p:txBody>
      </p:sp>
    </p:spTree>
    <p:extLst>
      <p:ext uri="{BB962C8B-B14F-4D97-AF65-F5344CB8AC3E}">
        <p14:creationId xmlns:p14="http://schemas.microsoft.com/office/powerpoint/2010/main" val="4207259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127D6C-BA37-4D3F-A6D0-A20C3D22E392}"/>
              </a:ext>
            </a:extLst>
          </p:cNvPr>
          <p:cNvSpPr>
            <a:spLocks noGrp="1"/>
          </p:cNvSpPr>
          <p:nvPr>
            <p:ph type="dt" sz="half" idx="10"/>
          </p:nvPr>
        </p:nvSpPr>
        <p:spPr/>
        <p:txBody>
          <a:bodyPr/>
          <a:lstStyle/>
          <a:p>
            <a:fld id="{8084273B-78E2-49E9-81D8-900FF74D49CF}" type="datetimeFigureOut">
              <a:rPr lang="en-US" smtClean="0"/>
              <a:t>6/29/22</a:t>
            </a:fld>
            <a:endParaRPr lang="en-US"/>
          </a:p>
        </p:txBody>
      </p:sp>
      <p:sp>
        <p:nvSpPr>
          <p:cNvPr id="3" name="Footer Placeholder 2">
            <a:extLst>
              <a:ext uri="{FF2B5EF4-FFF2-40B4-BE49-F238E27FC236}">
                <a16:creationId xmlns:a16="http://schemas.microsoft.com/office/drawing/2014/main" id="{65490EEB-D93B-4396-AED8-A039DFEAB6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2B1F87-9783-4F89-B8D7-B1BD1E0151B0}"/>
              </a:ext>
            </a:extLst>
          </p:cNvPr>
          <p:cNvSpPr>
            <a:spLocks noGrp="1"/>
          </p:cNvSpPr>
          <p:nvPr>
            <p:ph type="sldNum" sz="quarter" idx="12"/>
          </p:nvPr>
        </p:nvSpPr>
        <p:spPr/>
        <p:txBody>
          <a:bodyPr/>
          <a:lstStyle/>
          <a:p>
            <a:fld id="{6800C706-BFBF-46C8-BD0A-B5477A731512}" type="slidenum">
              <a:rPr lang="en-US" smtClean="0"/>
              <a:t>‹#›</a:t>
            </a:fld>
            <a:endParaRPr lang="en-US"/>
          </a:p>
        </p:txBody>
      </p:sp>
    </p:spTree>
    <p:extLst>
      <p:ext uri="{BB962C8B-B14F-4D97-AF65-F5344CB8AC3E}">
        <p14:creationId xmlns:p14="http://schemas.microsoft.com/office/powerpoint/2010/main" val="2173909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006D-9EF1-4B54-917C-780C0D4DD4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42266A-27EB-4316-A493-71335D6D93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456CC3-DF41-4395-B0F8-29255F8F2E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1DCFD6-0DA3-4B1A-8A29-1BD4FF9EE467}"/>
              </a:ext>
            </a:extLst>
          </p:cNvPr>
          <p:cNvSpPr>
            <a:spLocks noGrp="1"/>
          </p:cNvSpPr>
          <p:nvPr>
            <p:ph type="dt" sz="half" idx="10"/>
          </p:nvPr>
        </p:nvSpPr>
        <p:spPr/>
        <p:txBody>
          <a:bodyPr/>
          <a:lstStyle/>
          <a:p>
            <a:fld id="{8084273B-78E2-49E9-81D8-900FF74D49CF}" type="datetimeFigureOut">
              <a:rPr lang="en-US" smtClean="0"/>
              <a:t>6/29/22</a:t>
            </a:fld>
            <a:endParaRPr lang="en-US"/>
          </a:p>
        </p:txBody>
      </p:sp>
      <p:sp>
        <p:nvSpPr>
          <p:cNvPr id="6" name="Footer Placeholder 5">
            <a:extLst>
              <a:ext uri="{FF2B5EF4-FFF2-40B4-BE49-F238E27FC236}">
                <a16:creationId xmlns:a16="http://schemas.microsoft.com/office/drawing/2014/main" id="{C9AADD34-43AF-4ACB-B072-BE5ECBF45E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92E140-E537-43A9-A22C-9B31B29A8F45}"/>
              </a:ext>
            </a:extLst>
          </p:cNvPr>
          <p:cNvSpPr>
            <a:spLocks noGrp="1"/>
          </p:cNvSpPr>
          <p:nvPr>
            <p:ph type="sldNum" sz="quarter" idx="12"/>
          </p:nvPr>
        </p:nvSpPr>
        <p:spPr/>
        <p:txBody>
          <a:bodyPr/>
          <a:lstStyle/>
          <a:p>
            <a:fld id="{6800C706-BFBF-46C8-BD0A-B5477A731512}" type="slidenum">
              <a:rPr lang="en-US" smtClean="0"/>
              <a:t>‹#›</a:t>
            </a:fld>
            <a:endParaRPr lang="en-US"/>
          </a:p>
        </p:txBody>
      </p:sp>
    </p:spTree>
    <p:extLst>
      <p:ext uri="{BB962C8B-B14F-4D97-AF65-F5344CB8AC3E}">
        <p14:creationId xmlns:p14="http://schemas.microsoft.com/office/powerpoint/2010/main" val="604278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99CC-9167-46F4-939E-3C32FB0765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E2892A-D1D6-412F-BC73-B4BA3313E7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C48571-98F4-4186-8763-27EF1CE1D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380989-21DD-445F-BA16-F930FDCD1CAC}"/>
              </a:ext>
            </a:extLst>
          </p:cNvPr>
          <p:cNvSpPr>
            <a:spLocks noGrp="1"/>
          </p:cNvSpPr>
          <p:nvPr>
            <p:ph type="dt" sz="half" idx="10"/>
          </p:nvPr>
        </p:nvSpPr>
        <p:spPr/>
        <p:txBody>
          <a:bodyPr/>
          <a:lstStyle/>
          <a:p>
            <a:fld id="{8084273B-78E2-49E9-81D8-900FF74D49CF}" type="datetimeFigureOut">
              <a:rPr lang="en-US" smtClean="0"/>
              <a:t>6/29/22</a:t>
            </a:fld>
            <a:endParaRPr lang="en-US"/>
          </a:p>
        </p:txBody>
      </p:sp>
      <p:sp>
        <p:nvSpPr>
          <p:cNvPr id="6" name="Footer Placeholder 5">
            <a:extLst>
              <a:ext uri="{FF2B5EF4-FFF2-40B4-BE49-F238E27FC236}">
                <a16:creationId xmlns:a16="http://schemas.microsoft.com/office/drawing/2014/main" id="{276F742A-5666-4835-AC61-EEC949D463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6177C8-9DD6-415E-B554-CF2146DAFA1F}"/>
              </a:ext>
            </a:extLst>
          </p:cNvPr>
          <p:cNvSpPr>
            <a:spLocks noGrp="1"/>
          </p:cNvSpPr>
          <p:nvPr>
            <p:ph type="sldNum" sz="quarter" idx="12"/>
          </p:nvPr>
        </p:nvSpPr>
        <p:spPr/>
        <p:txBody>
          <a:bodyPr/>
          <a:lstStyle/>
          <a:p>
            <a:fld id="{6800C706-BFBF-46C8-BD0A-B5477A731512}" type="slidenum">
              <a:rPr lang="en-US" smtClean="0"/>
              <a:t>‹#›</a:t>
            </a:fld>
            <a:endParaRPr lang="en-US"/>
          </a:p>
        </p:txBody>
      </p:sp>
    </p:spTree>
    <p:extLst>
      <p:ext uri="{BB962C8B-B14F-4D97-AF65-F5344CB8AC3E}">
        <p14:creationId xmlns:p14="http://schemas.microsoft.com/office/powerpoint/2010/main" val="487032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BD0A6-4E71-4F15-A7D0-ED5E30C8F2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FF2817-8001-4614-8BB0-5CE798E7F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A2B87-58BF-4B56-81CA-7FC261C658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4273B-78E2-49E9-81D8-900FF74D49CF}" type="datetimeFigureOut">
              <a:rPr lang="en-US" smtClean="0"/>
              <a:t>6/29/22</a:t>
            </a:fld>
            <a:endParaRPr lang="en-US"/>
          </a:p>
        </p:txBody>
      </p:sp>
      <p:sp>
        <p:nvSpPr>
          <p:cNvPr id="5" name="Footer Placeholder 4">
            <a:extLst>
              <a:ext uri="{FF2B5EF4-FFF2-40B4-BE49-F238E27FC236}">
                <a16:creationId xmlns:a16="http://schemas.microsoft.com/office/drawing/2014/main" id="{9DD7076F-FB71-4DA1-8426-9F8191BFB4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21F6F8-CE7C-4397-AB9D-9AF4DBB4A8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0C706-BFBF-46C8-BD0A-B5477A731512}" type="slidenum">
              <a:rPr lang="en-US" smtClean="0"/>
              <a:t>‹#›</a:t>
            </a:fld>
            <a:endParaRPr lang="en-US"/>
          </a:p>
        </p:txBody>
      </p:sp>
    </p:spTree>
    <p:extLst>
      <p:ext uri="{BB962C8B-B14F-4D97-AF65-F5344CB8AC3E}">
        <p14:creationId xmlns:p14="http://schemas.microsoft.com/office/powerpoint/2010/main" val="1310274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2.xml"/><Relationship Id="rId6" Type="http://schemas.openxmlformats.org/officeDocument/2006/relationships/image" Target="../media/image63.tiff"/><Relationship Id="rId5" Type="http://schemas.openxmlformats.org/officeDocument/2006/relationships/image" Target="../media/image62.tiff"/><Relationship Id="rId4" Type="http://schemas.openxmlformats.org/officeDocument/2006/relationships/image" Target="../media/image61.tiff"/></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3.png"/><Relationship Id="rId7" Type="http://schemas.openxmlformats.org/officeDocument/2006/relationships/image" Target="../media/image90.png"/><Relationship Id="rId2" Type="http://schemas.openxmlformats.org/officeDocument/2006/relationships/image" Target="../media/image350.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94.png"/><Relationship Id="rId5" Type="http://schemas.openxmlformats.org/officeDocument/2006/relationships/image" Target="../media/image89.png"/><Relationship Id="rId10" Type="http://schemas.openxmlformats.org/officeDocument/2006/relationships/image" Target="../media/image93.png"/><Relationship Id="rId4" Type="http://schemas.openxmlformats.org/officeDocument/2006/relationships/image" Target="../media/image88.png"/><Relationship Id="rId9"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jpeg"/><Relationship Id="rId7"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tiff"/><Relationship Id="rId5" Type="http://schemas.openxmlformats.org/officeDocument/2006/relationships/image" Target="../media/image8.png"/><Relationship Id="rId10" Type="http://schemas.openxmlformats.org/officeDocument/2006/relationships/image" Target="../media/image13.tiff"/><Relationship Id="rId4" Type="http://schemas.openxmlformats.org/officeDocument/2006/relationships/image" Target="../media/image7.png"/><Relationship Id="rId9" Type="http://schemas.openxmlformats.org/officeDocument/2006/relationships/image" Target="../media/image12.tiff"/></Relationships>
</file>

<file path=ppt/slides/_rels/slide40.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jpg"/></Relationships>
</file>

<file path=ppt/slides/_rels/slide43.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A0C27-08A2-438D-B8ED-CAC2B7E2FF86}"/>
              </a:ext>
            </a:extLst>
          </p:cNvPr>
          <p:cNvSpPr>
            <a:spLocks noGrp="1"/>
          </p:cNvSpPr>
          <p:nvPr>
            <p:ph type="ctrTitle"/>
          </p:nvPr>
        </p:nvSpPr>
        <p:spPr/>
        <p:txBody>
          <a:bodyPr/>
          <a:lstStyle/>
          <a:p>
            <a:r>
              <a:rPr lang="en-US" dirty="0">
                <a:solidFill>
                  <a:srgbClr val="0070C0"/>
                </a:solidFill>
              </a:rPr>
              <a:t>Scanning Probe and </a:t>
            </a:r>
            <a:br>
              <a:rPr lang="en-US" dirty="0">
                <a:solidFill>
                  <a:srgbClr val="0070C0"/>
                </a:solidFill>
              </a:rPr>
            </a:br>
            <a:r>
              <a:rPr lang="en-US" dirty="0">
                <a:solidFill>
                  <a:srgbClr val="0070C0"/>
                </a:solidFill>
              </a:rPr>
              <a:t>Near-field Spectroscopy</a:t>
            </a:r>
            <a:endParaRPr lang="en-US" dirty="0"/>
          </a:p>
        </p:txBody>
      </p:sp>
      <p:sp>
        <p:nvSpPr>
          <p:cNvPr id="3" name="Subtitle 2">
            <a:extLst>
              <a:ext uri="{FF2B5EF4-FFF2-40B4-BE49-F238E27FC236}">
                <a16:creationId xmlns:a16="http://schemas.microsoft.com/office/drawing/2014/main" id="{8CBBC560-5B93-4C34-8CC1-5E75EBA44615}"/>
              </a:ext>
            </a:extLst>
          </p:cNvPr>
          <p:cNvSpPr>
            <a:spLocks noGrp="1"/>
          </p:cNvSpPr>
          <p:nvPr>
            <p:ph type="subTitle" idx="1"/>
          </p:nvPr>
        </p:nvSpPr>
        <p:spPr/>
        <p:txBody>
          <a:bodyPr/>
          <a:lstStyle/>
          <a:p>
            <a:r>
              <a:rPr lang="en-US" dirty="0"/>
              <a:t>Andrew Jones, Staff Scientist</a:t>
            </a:r>
          </a:p>
          <a:p>
            <a:r>
              <a:rPr lang="en-US" dirty="0"/>
              <a:t>Center for Integrated Nanotechnologies</a:t>
            </a:r>
          </a:p>
          <a:p>
            <a:r>
              <a:rPr lang="en-US" dirty="0"/>
              <a:t>Los Alamos National Laboratory</a:t>
            </a:r>
          </a:p>
        </p:txBody>
      </p:sp>
    </p:spTree>
    <p:extLst>
      <p:ext uri="{BB962C8B-B14F-4D97-AF65-F5344CB8AC3E}">
        <p14:creationId xmlns:p14="http://schemas.microsoft.com/office/powerpoint/2010/main" val="266664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A02E-8B48-4650-93D4-5834582B1635}"/>
              </a:ext>
            </a:extLst>
          </p:cNvPr>
          <p:cNvSpPr>
            <a:spLocks noGrp="1"/>
          </p:cNvSpPr>
          <p:nvPr>
            <p:ph type="title"/>
          </p:nvPr>
        </p:nvSpPr>
        <p:spPr/>
        <p:txBody>
          <a:bodyPr/>
          <a:lstStyle/>
          <a:p>
            <a:r>
              <a:rPr lang="en-US" dirty="0"/>
              <a:t>Early Scanning Probes</a:t>
            </a:r>
          </a:p>
        </p:txBody>
      </p:sp>
      <p:sp>
        <p:nvSpPr>
          <p:cNvPr id="3" name="Content Placeholder 2">
            <a:extLst>
              <a:ext uri="{FF2B5EF4-FFF2-40B4-BE49-F238E27FC236}">
                <a16:creationId xmlns:a16="http://schemas.microsoft.com/office/drawing/2014/main" id="{BD0957F7-509C-4CA2-9902-F56165595FA1}"/>
              </a:ext>
            </a:extLst>
          </p:cNvPr>
          <p:cNvSpPr>
            <a:spLocks noGrp="1"/>
          </p:cNvSpPr>
          <p:nvPr>
            <p:ph idx="1"/>
          </p:nvPr>
        </p:nvSpPr>
        <p:spPr>
          <a:xfrm>
            <a:off x="1" y="913739"/>
            <a:ext cx="5164776" cy="5382996"/>
          </a:xfrm>
        </p:spPr>
        <p:txBody>
          <a:bodyPr/>
          <a:lstStyle/>
          <a:p>
            <a:r>
              <a:rPr lang="en-US" dirty="0">
                <a:latin typeface="Arial" panose="020B0604020202020204" pitchFamily="34" charset="0"/>
                <a:cs typeface="Arial" panose="020B0604020202020204" pitchFamily="34" charset="0"/>
              </a:rPr>
              <a:t>Scanning Stylus Profilometer</a:t>
            </a:r>
            <a:endParaRPr lang="en-US" sz="1800" dirty="0">
              <a:solidFill>
                <a:srgbClr val="000000"/>
              </a:solidFill>
              <a:latin typeface="Arial" panose="020B0604020202020204" pitchFamily="34" charset="0"/>
              <a:cs typeface="Arial" panose="020B0604020202020204" pitchFamily="34" charset="0"/>
            </a:endParaRPr>
          </a:p>
          <a:p>
            <a:pPr lvl="1"/>
            <a:r>
              <a:rPr lang="en-US" sz="2200" dirty="0">
                <a:solidFill>
                  <a:srgbClr val="000000"/>
                </a:solidFill>
                <a:latin typeface="Arial" panose="020B0604020202020204" pitchFamily="34" charset="0"/>
                <a:cs typeface="Arial" panose="020B0604020202020204" pitchFamily="34" charset="0"/>
              </a:rPr>
              <a:t>U</a:t>
            </a:r>
            <a:r>
              <a:rPr lang="en-US" sz="2200" b="0" i="0" u="none" strike="noStrike" baseline="0" dirty="0">
                <a:solidFill>
                  <a:srgbClr val="000000"/>
                </a:solidFill>
                <a:latin typeface="Arial" panose="020B0604020202020204" pitchFamily="34" charset="0"/>
                <a:cs typeface="Arial" panose="020B0604020202020204" pitchFamily="34" charset="0"/>
              </a:rPr>
              <a:t>p and down motion of sharp probe in contact with a surface is monitored by observing flexure of cantilever through observation of light reflected onto a photographic plate.</a:t>
            </a:r>
          </a:p>
          <a:p>
            <a:pPr marL="457200" lvl="1" indent="0">
              <a:buNone/>
            </a:pPr>
            <a:endParaRPr lang="en-US" sz="2200" b="0" i="0" u="none" strike="noStrike" baseline="0" dirty="0">
              <a:solidFill>
                <a:srgbClr val="000000"/>
              </a:solidFill>
              <a:latin typeface="Arial" panose="020B0604020202020204" pitchFamily="34" charset="0"/>
              <a:cs typeface="Arial" panose="020B0604020202020204" pitchFamily="34" charset="0"/>
            </a:endParaRPr>
          </a:p>
          <a:p>
            <a:pPr lvl="1"/>
            <a:r>
              <a:rPr lang="en-US" sz="2200" dirty="0">
                <a:solidFill>
                  <a:srgbClr val="000000"/>
                </a:solidFill>
                <a:latin typeface="Arial" panose="020B0604020202020204" pitchFamily="34" charset="0"/>
                <a:cs typeface="Arial" panose="020B0604020202020204" pitchFamily="34" charset="0"/>
              </a:rPr>
              <a:t>1000x magnification achieved</a:t>
            </a:r>
          </a:p>
          <a:p>
            <a:pPr lvl="1"/>
            <a:endParaRPr lang="en-US" sz="2200" b="0" i="0" u="none" strike="noStrike" baseline="0" dirty="0">
              <a:solidFill>
                <a:srgbClr val="000000"/>
              </a:solidFill>
              <a:latin typeface="Arial" panose="020B0604020202020204" pitchFamily="34" charset="0"/>
              <a:cs typeface="Arial" panose="020B0604020202020204" pitchFamily="34" charset="0"/>
            </a:endParaRPr>
          </a:p>
          <a:p>
            <a:pPr lvl="1"/>
            <a:r>
              <a:rPr lang="en-US" sz="2200" dirty="0">
                <a:solidFill>
                  <a:srgbClr val="000000"/>
                </a:solidFill>
                <a:latin typeface="Arial" panose="020B0604020202020204" pitchFamily="34" charset="0"/>
                <a:cs typeface="Arial" panose="020B0604020202020204" pitchFamily="34" charset="0"/>
              </a:rPr>
              <a:t>Same Concept as record player- instead of transducing grooves to sound, they are imaged on a photograph</a:t>
            </a:r>
            <a:endParaRPr lang="en-US" sz="2200" b="0" i="0" u="none" strike="noStrike" baseline="0" dirty="0">
              <a:solidFill>
                <a:srgbClr val="0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3280647-F8FF-44A4-8B34-840492F8084C}"/>
              </a:ext>
            </a:extLst>
          </p:cNvPr>
          <p:cNvSpPr txBox="1"/>
          <p:nvPr/>
        </p:nvSpPr>
        <p:spPr>
          <a:xfrm>
            <a:off x="6336997" y="-578"/>
            <a:ext cx="5126403" cy="369332"/>
          </a:xfrm>
          <a:prstGeom prst="rect">
            <a:avLst/>
          </a:prstGeom>
          <a:noFill/>
        </p:spPr>
        <p:txBody>
          <a:bodyPr wrap="none" rtlCol="0">
            <a:spAutoFit/>
          </a:bodyPr>
          <a:lstStyle/>
          <a:p>
            <a:r>
              <a:rPr lang="en-US" dirty="0"/>
              <a:t>Scanning Stylus Profilometer.  </a:t>
            </a:r>
            <a:r>
              <a:rPr lang="en-US" dirty="0" err="1"/>
              <a:t>Gustev</a:t>
            </a:r>
            <a:r>
              <a:rPr lang="en-US" dirty="0"/>
              <a:t> Schmaltz, 1929</a:t>
            </a:r>
          </a:p>
        </p:txBody>
      </p:sp>
      <p:pic>
        <p:nvPicPr>
          <p:cNvPr id="9" name="Picture 8" descr="A picture containing text&#10;&#10;Description automatically generated">
            <a:extLst>
              <a:ext uri="{FF2B5EF4-FFF2-40B4-BE49-F238E27FC236}">
                <a16:creationId xmlns:a16="http://schemas.microsoft.com/office/drawing/2014/main" id="{90C39585-F540-41D2-9530-5511075B5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4776" y="4279301"/>
            <a:ext cx="3533706" cy="2510791"/>
          </a:xfrm>
          <a:prstGeom prst="rect">
            <a:avLst/>
          </a:prstGeom>
        </p:spPr>
      </p:pic>
      <p:pic>
        <p:nvPicPr>
          <p:cNvPr id="10" name="Picture 9">
            <a:extLst>
              <a:ext uri="{FF2B5EF4-FFF2-40B4-BE49-F238E27FC236}">
                <a16:creationId xmlns:a16="http://schemas.microsoft.com/office/drawing/2014/main" id="{E552A1C4-B965-43F2-9C2C-3D622415FDE0}"/>
              </a:ext>
            </a:extLst>
          </p:cNvPr>
          <p:cNvPicPr>
            <a:picLocks noChangeAspect="1"/>
          </p:cNvPicPr>
          <p:nvPr/>
        </p:nvPicPr>
        <p:blipFill>
          <a:blip r:embed="rId3"/>
          <a:stretch>
            <a:fillRect/>
          </a:stretch>
        </p:blipFill>
        <p:spPr>
          <a:xfrm>
            <a:off x="8906237" y="4279302"/>
            <a:ext cx="3204730" cy="2510792"/>
          </a:xfrm>
          <a:prstGeom prst="rect">
            <a:avLst/>
          </a:prstGeom>
        </p:spPr>
      </p:pic>
      <p:sp>
        <p:nvSpPr>
          <p:cNvPr id="11" name="TextBox 10">
            <a:extLst>
              <a:ext uri="{FF2B5EF4-FFF2-40B4-BE49-F238E27FC236}">
                <a16:creationId xmlns:a16="http://schemas.microsoft.com/office/drawing/2014/main" id="{572008EB-4C79-422C-B49D-D65271810622}"/>
              </a:ext>
            </a:extLst>
          </p:cNvPr>
          <p:cNvSpPr txBox="1"/>
          <p:nvPr/>
        </p:nvSpPr>
        <p:spPr>
          <a:xfrm>
            <a:off x="6931629" y="3909969"/>
            <a:ext cx="3911199" cy="369332"/>
          </a:xfrm>
          <a:prstGeom prst="rect">
            <a:avLst/>
          </a:prstGeom>
          <a:noFill/>
        </p:spPr>
        <p:txBody>
          <a:bodyPr wrap="none" rtlCol="0">
            <a:spAutoFit/>
          </a:bodyPr>
          <a:lstStyle/>
          <a:p>
            <a:r>
              <a:rPr lang="en-US" dirty="0"/>
              <a:t>SEM images of grooves in a Vinyl record</a:t>
            </a:r>
          </a:p>
        </p:txBody>
      </p:sp>
      <p:pic>
        <p:nvPicPr>
          <p:cNvPr id="15" name="Picture 14">
            <a:extLst>
              <a:ext uri="{FF2B5EF4-FFF2-40B4-BE49-F238E27FC236}">
                <a16:creationId xmlns:a16="http://schemas.microsoft.com/office/drawing/2014/main" id="{CE5F9375-1563-44E9-B140-421C1C4BB1B1}"/>
              </a:ext>
            </a:extLst>
          </p:cNvPr>
          <p:cNvPicPr>
            <a:picLocks noChangeAspect="1"/>
          </p:cNvPicPr>
          <p:nvPr/>
        </p:nvPicPr>
        <p:blipFill>
          <a:blip r:embed="rId4"/>
          <a:stretch>
            <a:fillRect/>
          </a:stretch>
        </p:blipFill>
        <p:spPr>
          <a:xfrm>
            <a:off x="6045663" y="368754"/>
            <a:ext cx="5721147" cy="3264021"/>
          </a:xfrm>
          <a:prstGeom prst="rect">
            <a:avLst/>
          </a:prstGeom>
        </p:spPr>
      </p:pic>
      <p:sp>
        <p:nvSpPr>
          <p:cNvPr id="19" name="TextBox 18">
            <a:extLst>
              <a:ext uri="{FF2B5EF4-FFF2-40B4-BE49-F238E27FC236}">
                <a16:creationId xmlns:a16="http://schemas.microsoft.com/office/drawing/2014/main" id="{E86CDDE4-D5A2-4081-AADD-A76DE3B6A7CE}"/>
              </a:ext>
            </a:extLst>
          </p:cNvPr>
          <p:cNvSpPr txBox="1"/>
          <p:nvPr/>
        </p:nvSpPr>
        <p:spPr>
          <a:xfrm>
            <a:off x="8089089" y="3571846"/>
            <a:ext cx="3835465" cy="276999"/>
          </a:xfrm>
          <a:prstGeom prst="rect">
            <a:avLst/>
          </a:prstGeom>
          <a:noFill/>
        </p:spPr>
        <p:txBody>
          <a:bodyPr wrap="square">
            <a:spAutoFit/>
          </a:bodyPr>
          <a:lstStyle/>
          <a:p>
            <a:r>
              <a:rPr lang="en-US" sz="1200" i="1" dirty="0"/>
              <a:t>Atomic Force Microscopy</a:t>
            </a:r>
            <a:r>
              <a:rPr lang="en-US" sz="1200" dirty="0"/>
              <a:t>. Peter Eaton and Paul West. 2010</a:t>
            </a:r>
          </a:p>
        </p:txBody>
      </p:sp>
    </p:spTree>
    <p:extLst>
      <p:ext uri="{BB962C8B-B14F-4D97-AF65-F5344CB8AC3E}">
        <p14:creationId xmlns:p14="http://schemas.microsoft.com/office/powerpoint/2010/main" val="3082975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FA08-7F11-4F73-AD57-0157F9319A35}"/>
              </a:ext>
            </a:extLst>
          </p:cNvPr>
          <p:cNvSpPr>
            <a:spLocks noGrp="1"/>
          </p:cNvSpPr>
          <p:nvPr>
            <p:ph type="title"/>
          </p:nvPr>
        </p:nvSpPr>
        <p:spPr>
          <a:xfrm>
            <a:off x="0" y="0"/>
            <a:ext cx="10515600" cy="1325563"/>
          </a:xfrm>
        </p:spPr>
        <p:txBody>
          <a:bodyPr/>
          <a:lstStyle/>
          <a:p>
            <a:r>
              <a:rPr lang="en-US" dirty="0">
                <a:solidFill>
                  <a:srgbClr val="0070C0"/>
                </a:solidFill>
              </a:rPr>
              <a:t>Enabling nanoscale motion: </a:t>
            </a:r>
            <a:r>
              <a:rPr lang="en-US" dirty="0" err="1">
                <a:solidFill>
                  <a:srgbClr val="0070C0"/>
                </a:solidFill>
              </a:rPr>
              <a:t>piezoelectronics</a:t>
            </a:r>
            <a:endParaRPr lang="en-US" dirty="0">
              <a:solidFill>
                <a:srgbClr val="0070C0"/>
              </a:solidFill>
            </a:endParaRPr>
          </a:p>
        </p:txBody>
      </p:sp>
      <p:sp>
        <p:nvSpPr>
          <p:cNvPr id="36" name="Content Placeholder 2">
            <a:extLst>
              <a:ext uri="{FF2B5EF4-FFF2-40B4-BE49-F238E27FC236}">
                <a16:creationId xmlns:a16="http://schemas.microsoft.com/office/drawing/2014/main" id="{0832ADBF-523A-4271-B6D9-6EEC6157D6FC}"/>
              </a:ext>
            </a:extLst>
          </p:cNvPr>
          <p:cNvSpPr txBox="1">
            <a:spLocks/>
          </p:cNvSpPr>
          <p:nvPr/>
        </p:nvSpPr>
        <p:spPr>
          <a:xfrm>
            <a:off x="40795" y="1032113"/>
            <a:ext cx="4759715" cy="5825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Piezoelectric Effect: </a:t>
            </a:r>
          </a:p>
          <a:p>
            <a:pPr lvl="1"/>
            <a:r>
              <a:rPr lang="en-US" dirty="0"/>
              <a:t>Application of  a voltage to induce an electric field within a piezoelectric material (as in a capacitor with a dielectric) resulting in an extension or contraction of the piezo material </a:t>
            </a:r>
          </a:p>
          <a:p>
            <a:pPr lvl="1"/>
            <a:endParaRPr lang="en-US" dirty="0"/>
          </a:p>
          <a:p>
            <a:pPr lvl="1"/>
            <a:r>
              <a:rPr lang="en-US" dirty="0"/>
              <a:t>occurs only for crystals which are not centrosymmetric, i.e. do not have an inversion center </a:t>
            </a:r>
          </a:p>
          <a:p>
            <a:pPr marL="457200" lvl="1" indent="0">
              <a:buNone/>
            </a:pPr>
            <a:endParaRPr lang="en-US" dirty="0"/>
          </a:p>
          <a:p>
            <a:pPr lvl="1"/>
            <a:endParaRPr lang="en-US" dirty="0"/>
          </a:p>
          <a:p>
            <a:endParaRPr lang="en-US" dirty="0"/>
          </a:p>
        </p:txBody>
      </p:sp>
      <p:pic>
        <p:nvPicPr>
          <p:cNvPr id="5" name="Picture 4">
            <a:extLst>
              <a:ext uri="{FF2B5EF4-FFF2-40B4-BE49-F238E27FC236}">
                <a16:creationId xmlns:a16="http://schemas.microsoft.com/office/drawing/2014/main" id="{110BAD91-51CB-664D-B4EA-5DD4410A2DD6}"/>
              </a:ext>
            </a:extLst>
          </p:cNvPr>
          <p:cNvPicPr>
            <a:picLocks noChangeAspect="1"/>
          </p:cNvPicPr>
          <p:nvPr/>
        </p:nvPicPr>
        <p:blipFill>
          <a:blip r:embed="rId2"/>
          <a:stretch>
            <a:fillRect/>
          </a:stretch>
        </p:blipFill>
        <p:spPr>
          <a:xfrm>
            <a:off x="4800510" y="1227947"/>
            <a:ext cx="6719143" cy="3109686"/>
          </a:xfrm>
          <a:prstGeom prst="rect">
            <a:avLst/>
          </a:prstGeom>
        </p:spPr>
      </p:pic>
      <p:sp>
        <p:nvSpPr>
          <p:cNvPr id="6" name="Rectangle 5">
            <a:extLst>
              <a:ext uri="{FF2B5EF4-FFF2-40B4-BE49-F238E27FC236}">
                <a16:creationId xmlns:a16="http://schemas.microsoft.com/office/drawing/2014/main" id="{79055CD0-22D5-B343-8279-51CA4758B543}"/>
              </a:ext>
            </a:extLst>
          </p:cNvPr>
          <p:cNvSpPr/>
          <p:nvPr/>
        </p:nvSpPr>
        <p:spPr>
          <a:xfrm>
            <a:off x="5971458" y="1043281"/>
            <a:ext cx="4721229"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PZT: lead </a:t>
            </a:r>
            <a:r>
              <a:rPr lang="en-US" dirty="0" err="1">
                <a:latin typeface="Arial" panose="020B0604020202020204" pitchFamily="34" charset="0"/>
                <a:cs typeface="Arial" panose="020B0604020202020204" pitchFamily="34" charset="0"/>
              </a:rPr>
              <a:t>zirconate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titanate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Pb</a:t>
            </a:r>
            <a:r>
              <a:rPr lang="en-US" dirty="0">
                <a:latin typeface="Arial" panose="020B0604020202020204" pitchFamily="34" charset="0"/>
                <a:cs typeface="Arial" panose="020B0604020202020204" pitchFamily="34" charset="0"/>
              </a:rPr>
              <a:t>[ZrxTi</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−x]O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29475B16-D514-4143-B705-6AA0A7EC9BCF}"/>
              </a:ext>
            </a:extLst>
          </p:cNvPr>
          <p:cNvPicPr>
            <a:picLocks noChangeAspect="1"/>
          </p:cNvPicPr>
          <p:nvPr/>
        </p:nvPicPr>
        <p:blipFill>
          <a:blip r:embed="rId3"/>
          <a:stretch>
            <a:fillRect/>
          </a:stretch>
        </p:blipFill>
        <p:spPr>
          <a:xfrm>
            <a:off x="3914273" y="4930771"/>
            <a:ext cx="5859713" cy="1927229"/>
          </a:xfrm>
          <a:prstGeom prst="rect">
            <a:avLst/>
          </a:prstGeom>
        </p:spPr>
      </p:pic>
      <p:pic>
        <p:nvPicPr>
          <p:cNvPr id="8" name="Picture 7">
            <a:extLst>
              <a:ext uri="{FF2B5EF4-FFF2-40B4-BE49-F238E27FC236}">
                <a16:creationId xmlns:a16="http://schemas.microsoft.com/office/drawing/2014/main" id="{18378579-E86F-6745-95C5-66CBFF69DFA4}"/>
              </a:ext>
            </a:extLst>
          </p:cNvPr>
          <p:cNvPicPr>
            <a:picLocks noChangeAspect="1"/>
          </p:cNvPicPr>
          <p:nvPr/>
        </p:nvPicPr>
        <p:blipFill>
          <a:blip r:embed="rId4"/>
          <a:stretch>
            <a:fillRect/>
          </a:stretch>
        </p:blipFill>
        <p:spPr>
          <a:xfrm>
            <a:off x="9773986" y="4772463"/>
            <a:ext cx="1973185" cy="2085537"/>
          </a:xfrm>
          <a:prstGeom prst="rect">
            <a:avLst/>
          </a:prstGeom>
        </p:spPr>
      </p:pic>
      <p:sp>
        <p:nvSpPr>
          <p:cNvPr id="9" name="Rectangle 8">
            <a:extLst>
              <a:ext uri="{FF2B5EF4-FFF2-40B4-BE49-F238E27FC236}">
                <a16:creationId xmlns:a16="http://schemas.microsoft.com/office/drawing/2014/main" id="{A6C81878-BFE7-3749-9994-CCBFBBD9CA2A}"/>
              </a:ext>
            </a:extLst>
          </p:cNvPr>
          <p:cNvSpPr/>
          <p:nvPr/>
        </p:nvSpPr>
        <p:spPr>
          <a:xfrm>
            <a:off x="5563874" y="4398925"/>
            <a:ext cx="1390124"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Piezo plate </a:t>
            </a:r>
          </a:p>
        </p:txBody>
      </p:sp>
      <p:sp>
        <p:nvSpPr>
          <p:cNvPr id="19" name="Rectangle 18">
            <a:extLst>
              <a:ext uri="{FF2B5EF4-FFF2-40B4-BE49-F238E27FC236}">
                <a16:creationId xmlns:a16="http://schemas.microsoft.com/office/drawing/2014/main" id="{B09DD13A-CA75-9E49-9E52-A5AB66280D62}"/>
              </a:ext>
            </a:extLst>
          </p:cNvPr>
          <p:cNvSpPr/>
          <p:nvPr/>
        </p:nvSpPr>
        <p:spPr>
          <a:xfrm>
            <a:off x="9131141" y="4447961"/>
            <a:ext cx="1774845"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Stacked </a:t>
            </a:r>
            <a:r>
              <a:rPr lang="en-US" dirty="0" err="1">
                <a:latin typeface="Arial" panose="020B0604020202020204" pitchFamily="34" charset="0"/>
                <a:cs typeface="Arial" panose="020B0604020202020204" pitchFamily="34" charset="0"/>
              </a:rPr>
              <a:t>Piezos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6696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DCFF7-6AA4-8B41-946C-52F998B5625B}"/>
              </a:ext>
            </a:extLst>
          </p:cNvPr>
          <p:cNvSpPr>
            <a:spLocks noGrp="1"/>
          </p:cNvSpPr>
          <p:nvPr>
            <p:ph type="title"/>
          </p:nvPr>
        </p:nvSpPr>
        <p:spPr/>
        <p:txBody>
          <a:bodyPr/>
          <a:lstStyle/>
          <a:p>
            <a:r>
              <a:rPr lang="en-US" dirty="0"/>
              <a:t>Scanning with nanometer resolution today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DAB175-5AB4-734E-A82A-753C978E70E2}"/>
                  </a:ext>
                </a:extLst>
              </p:cNvPr>
              <p:cNvSpPr>
                <a:spLocks noGrp="1"/>
              </p:cNvSpPr>
              <p:nvPr>
                <p:ph idx="1"/>
              </p:nvPr>
            </p:nvSpPr>
            <p:spPr>
              <a:xfrm>
                <a:off x="15240" y="937710"/>
                <a:ext cx="3807794" cy="5835610"/>
              </a:xfrm>
            </p:spPr>
            <p:txBody>
              <a:bodyPr>
                <a:normAutofit lnSpcReduction="10000"/>
              </a:bodyPr>
              <a:lstStyle/>
              <a:p>
                <a:r>
                  <a:rPr lang="en-US" dirty="0"/>
                  <a:t>Piezo Tube Motion</a:t>
                </a:r>
              </a:p>
              <a:p>
                <a:pPr lvl="1"/>
                <a:r>
                  <a:rPr lang="en-US" dirty="0"/>
                  <a:t>Z translation</a:t>
                </a:r>
              </a:p>
              <a:p>
                <a:pPr marL="457200" lvl="1" indent="0">
                  <a:buNone/>
                </a:pPr>
                <a:endParaRPr lang="en-US" dirty="0"/>
              </a:p>
              <a:p>
                <a:pPr lvl="1"/>
                <a:endParaRPr lang="en-US" dirty="0"/>
              </a:p>
              <a:p>
                <a:pPr lvl="1"/>
                <a:endParaRPr lang="en-US" dirty="0"/>
              </a:p>
              <a:p>
                <a:pPr lvl="1"/>
                <a:r>
                  <a:rPr lang="en-US" dirty="0"/>
                  <a:t>X translation   </a:t>
                </a:r>
              </a:p>
              <a:p>
                <a:pPr lvl="1"/>
                <a:endParaRPr lang="en-US" dirty="0"/>
              </a:p>
              <a:p>
                <a:pPr lvl="1"/>
                <a:endParaRPr lang="en-US" dirty="0"/>
              </a:p>
              <a:p>
                <a:pPr lvl="1"/>
                <a:endParaRPr lang="en-US" dirty="0"/>
              </a:p>
              <a:p>
                <a:pPr lvl="1"/>
                <a:r>
                  <a:rPr lang="en-US" dirty="0"/>
                  <a:t>Example: PZT-5A </a:t>
                </a:r>
              </a:p>
              <a:p>
                <a:pPr lvl="2"/>
                <a:r>
                  <a:rPr lang="en-US" dirty="0"/>
                  <a:t>L = 1 cm</a:t>
                </a:r>
              </a:p>
              <a:p>
                <a:pPr lvl="2"/>
                <a:r>
                  <a:rPr lang="en-US" dirty="0" err="1"/>
                  <a:t>D</a:t>
                </a:r>
                <a:r>
                  <a:rPr lang="en-US" baseline="-25000" dirty="0" err="1"/>
                  <a:t>m</a:t>
                </a:r>
                <a:r>
                  <a:rPr lang="en-US" dirty="0"/>
                  <a:t>=2 cm</a:t>
                </a:r>
              </a:p>
              <a:p>
                <a:pPr lvl="2"/>
                <a:r>
                  <a:rPr lang="en-US" dirty="0"/>
                  <a:t>h= 2 mm</a:t>
                </a:r>
              </a:p>
              <a:p>
                <a:pPr lvl="2"/>
                <a:r>
                  <a:rPr lang="en-US" dirty="0"/>
                  <a:t>V = 10V</a:t>
                </a:r>
              </a:p>
              <a:p>
                <a:pPr lvl="3"/>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r>
                      <a:rPr lang="en-US" b="0" i="1" smtClean="0">
                        <a:latin typeface="Cambria Math" panose="02040503050406030204" pitchFamily="18" charset="0"/>
                        <a:ea typeface="Cambria Math" panose="02040503050406030204" pitchFamily="18" charset="0"/>
                      </a:rPr>
                      <m:t>= </m:t>
                    </m:r>
                  </m:oMath>
                </a14:m>
                <a:r>
                  <a:rPr lang="en-US" b="0" dirty="0">
                    <a:ea typeface="Cambria Math" panose="02040503050406030204" pitchFamily="18" charset="0"/>
                  </a:rPr>
                  <a:t>-8.750 nm</a:t>
                </a:r>
              </a:p>
              <a:p>
                <a:pPr lvl="3"/>
                <a14:m>
                  <m:oMath xmlns:m="http://schemas.openxmlformats.org/officeDocument/2006/math">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oMath>
                </a14:m>
                <a:r>
                  <a:rPr lang="en-US" dirty="0"/>
                  <a:t>-4.375 nm</a:t>
                </a:r>
              </a:p>
            </p:txBody>
          </p:sp>
        </mc:Choice>
        <mc:Fallback xmlns="">
          <p:sp>
            <p:nvSpPr>
              <p:cNvPr id="3" name="Content Placeholder 2">
                <a:extLst>
                  <a:ext uri="{FF2B5EF4-FFF2-40B4-BE49-F238E27FC236}">
                    <a16:creationId xmlns:a16="http://schemas.microsoft.com/office/drawing/2014/main" id="{DFDAB175-5AB4-734E-A82A-753C978E70E2}"/>
                  </a:ext>
                </a:extLst>
              </p:cNvPr>
              <p:cNvSpPr>
                <a:spLocks noGrp="1" noRot="1" noChangeAspect="1" noMove="1" noResize="1" noEditPoints="1" noAdjustHandles="1" noChangeArrowheads="1" noChangeShapeType="1" noTextEdit="1"/>
              </p:cNvSpPr>
              <p:nvPr>
                <p:ph idx="1"/>
              </p:nvPr>
            </p:nvSpPr>
            <p:spPr>
              <a:xfrm>
                <a:off x="15240" y="937710"/>
                <a:ext cx="3807794" cy="5835610"/>
              </a:xfrm>
              <a:blipFill>
                <a:blip r:embed="rId2"/>
                <a:stretch>
                  <a:fillRect l="-2326" t="-239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27D68E82-8EE0-7447-B238-46EBEFEBDEC8}"/>
              </a:ext>
            </a:extLst>
          </p:cNvPr>
          <p:cNvPicPr>
            <a:picLocks noChangeAspect="1"/>
          </p:cNvPicPr>
          <p:nvPr/>
        </p:nvPicPr>
        <p:blipFill>
          <a:blip r:embed="rId3"/>
          <a:stretch>
            <a:fillRect/>
          </a:stretch>
        </p:blipFill>
        <p:spPr>
          <a:xfrm>
            <a:off x="3887370" y="728743"/>
            <a:ext cx="7814845" cy="3092076"/>
          </a:xfrm>
          <a:prstGeom prst="rect">
            <a:avLst/>
          </a:prstGeom>
        </p:spPr>
      </p:pic>
      <p:sp>
        <p:nvSpPr>
          <p:cNvPr id="5" name="Content Placeholder 2">
            <a:extLst>
              <a:ext uri="{FF2B5EF4-FFF2-40B4-BE49-F238E27FC236}">
                <a16:creationId xmlns:a16="http://schemas.microsoft.com/office/drawing/2014/main" id="{28BF6187-40DE-0E45-AEC4-CA2C222A748A}"/>
              </a:ext>
            </a:extLst>
          </p:cNvPr>
          <p:cNvSpPr txBox="1">
            <a:spLocks/>
          </p:cNvSpPr>
          <p:nvPr/>
        </p:nvSpPr>
        <p:spPr>
          <a:xfrm>
            <a:off x="5273040" y="4669172"/>
            <a:ext cx="10515600" cy="171445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500: 14k</a:t>
            </a:r>
          </a:p>
          <a:p>
            <a:r>
              <a:rPr lang="en-US" dirty="0"/>
              <a:t>510: 15;</a:t>
            </a:r>
          </a:p>
          <a:p>
            <a:r>
              <a:rPr lang="en-US" dirty="0"/>
              <a:t>520: 12686</a:t>
            </a:r>
          </a:p>
          <a:p>
            <a:r>
              <a:rPr lang="en-US" dirty="0"/>
              <a:t>530: 20k </a:t>
            </a:r>
          </a:p>
          <a:p>
            <a:r>
              <a:rPr lang="en-US" dirty="0"/>
              <a:t>650: 7300</a:t>
            </a:r>
          </a:p>
        </p:txBody>
      </p:sp>
      <p:pic>
        <p:nvPicPr>
          <p:cNvPr id="7" name="Picture 6">
            <a:extLst>
              <a:ext uri="{FF2B5EF4-FFF2-40B4-BE49-F238E27FC236}">
                <a16:creationId xmlns:a16="http://schemas.microsoft.com/office/drawing/2014/main" id="{BA1BF374-CDF2-B04F-9C4E-F6F951A8FC32}"/>
              </a:ext>
            </a:extLst>
          </p:cNvPr>
          <p:cNvPicPr>
            <a:picLocks noChangeAspect="1"/>
          </p:cNvPicPr>
          <p:nvPr/>
        </p:nvPicPr>
        <p:blipFill>
          <a:blip r:embed="rId4"/>
          <a:stretch>
            <a:fillRect/>
          </a:stretch>
        </p:blipFill>
        <p:spPr>
          <a:xfrm>
            <a:off x="3887369" y="3877637"/>
            <a:ext cx="3758821" cy="2895684"/>
          </a:xfrm>
          <a:prstGeom prst="rect">
            <a:avLst/>
          </a:prstGeom>
        </p:spPr>
      </p:pic>
      <p:pic>
        <p:nvPicPr>
          <p:cNvPr id="8" name="Picture 7">
            <a:extLst>
              <a:ext uri="{FF2B5EF4-FFF2-40B4-BE49-F238E27FC236}">
                <a16:creationId xmlns:a16="http://schemas.microsoft.com/office/drawing/2014/main" id="{AD49EEA6-1FE5-D548-9D9F-3C03B6663E42}"/>
              </a:ext>
            </a:extLst>
          </p:cNvPr>
          <p:cNvPicPr>
            <a:picLocks noChangeAspect="1"/>
          </p:cNvPicPr>
          <p:nvPr/>
        </p:nvPicPr>
        <p:blipFill>
          <a:blip r:embed="rId5"/>
          <a:stretch>
            <a:fillRect/>
          </a:stretch>
        </p:blipFill>
        <p:spPr>
          <a:xfrm>
            <a:off x="7806958" y="3907003"/>
            <a:ext cx="3997758" cy="2866317"/>
          </a:xfrm>
          <a:prstGeom prst="rect">
            <a:avLst/>
          </a:prstGeom>
        </p:spPr>
      </p:pic>
      <p:pic>
        <p:nvPicPr>
          <p:cNvPr id="9" name="Picture 8">
            <a:extLst>
              <a:ext uri="{FF2B5EF4-FFF2-40B4-BE49-F238E27FC236}">
                <a16:creationId xmlns:a16="http://schemas.microsoft.com/office/drawing/2014/main" id="{46B40F81-5AD6-C645-AD0D-7A6BFE6CB944}"/>
              </a:ext>
            </a:extLst>
          </p:cNvPr>
          <p:cNvPicPr>
            <a:picLocks noChangeAspect="1"/>
          </p:cNvPicPr>
          <p:nvPr/>
        </p:nvPicPr>
        <p:blipFill>
          <a:blip r:embed="rId6"/>
          <a:stretch>
            <a:fillRect/>
          </a:stretch>
        </p:blipFill>
        <p:spPr>
          <a:xfrm>
            <a:off x="939316" y="1852741"/>
            <a:ext cx="1503284" cy="769122"/>
          </a:xfrm>
          <a:prstGeom prst="rect">
            <a:avLst/>
          </a:prstGeom>
        </p:spPr>
      </p:pic>
      <p:pic>
        <p:nvPicPr>
          <p:cNvPr id="10" name="Picture 9">
            <a:extLst>
              <a:ext uri="{FF2B5EF4-FFF2-40B4-BE49-F238E27FC236}">
                <a16:creationId xmlns:a16="http://schemas.microsoft.com/office/drawing/2014/main" id="{843D0EE5-542F-A245-B0A6-3F2465A77925}"/>
              </a:ext>
            </a:extLst>
          </p:cNvPr>
          <p:cNvPicPr>
            <a:picLocks noChangeAspect="1"/>
          </p:cNvPicPr>
          <p:nvPr/>
        </p:nvPicPr>
        <p:blipFill>
          <a:blip r:embed="rId7"/>
          <a:stretch>
            <a:fillRect/>
          </a:stretch>
        </p:blipFill>
        <p:spPr>
          <a:xfrm>
            <a:off x="939316" y="3118103"/>
            <a:ext cx="1645533" cy="886056"/>
          </a:xfrm>
          <a:prstGeom prst="rect">
            <a:avLst/>
          </a:prstGeom>
        </p:spPr>
      </p:pic>
    </p:spTree>
    <p:extLst>
      <p:ext uri="{BB962C8B-B14F-4D97-AF65-F5344CB8AC3E}">
        <p14:creationId xmlns:p14="http://schemas.microsoft.com/office/powerpoint/2010/main" val="170703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CFD97-52F1-467E-8392-8B0FCF82E492}"/>
              </a:ext>
            </a:extLst>
          </p:cNvPr>
          <p:cNvSpPr>
            <a:spLocks noGrp="1"/>
          </p:cNvSpPr>
          <p:nvPr>
            <p:ph type="title"/>
          </p:nvPr>
        </p:nvSpPr>
        <p:spPr/>
        <p:txBody>
          <a:bodyPr/>
          <a:lstStyle/>
          <a:p>
            <a:r>
              <a:rPr lang="en-US" dirty="0"/>
              <a:t>The </a:t>
            </a:r>
            <a:r>
              <a:rPr lang="en-US" dirty="0" err="1"/>
              <a:t>Topografiner</a:t>
            </a:r>
            <a:endParaRPr lang="en-US" dirty="0"/>
          </a:p>
        </p:txBody>
      </p:sp>
      <p:pic>
        <p:nvPicPr>
          <p:cNvPr id="11" name="Picture 10" descr="Diagram, engineering drawing&#10;&#10;Description automatically generated">
            <a:extLst>
              <a:ext uri="{FF2B5EF4-FFF2-40B4-BE49-F238E27FC236}">
                <a16:creationId xmlns:a16="http://schemas.microsoft.com/office/drawing/2014/main" id="{3572F423-4CB9-4F0A-A4D3-DF8273C8F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524" y="-1"/>
            <a:ext cx="4752753" cy="6858000"/>
          </a:xfrm>
          <a:prstGeom prst="rect">
            <a:avLst/>
          </a:prstGeom>
        </p:spPr>
      </p:pic>
      <p:pic>
        <p:nvPicPr>
          <p:cNvPr id="15" name="Content Placeholder 14" descr="A close-up of a paper&#10;&#10;Description automatically generated with low confidence">
            <a:extLst>
              <a:ext uri="{FF2B5EF4-FFF2-40B4-BE49-F238E27FC236}">
                <a16:creationId xmlns:a16="http://schemas.microsoft.com/office/drawing/2014/main" id="{5D4B727F-8357-4970-8CF6-1D48145F52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71277" y="1252536"/>
            <a:ext cx="2711658" cy="4352925"/>
          </a:xfrm>
        </p:spPr>
      </p:pic>
      <p:sp>
        <p:nvSpPr>
          <p:cNvPr id="16" name="Content Placeholder 2">
            <a:extLst>
              <a:ext uri="{FF2B5EF4-FFF2-40B4-BE49-F238E27FC236}">
                <a16:creationId xmlns:a16="http://schemas.microsoft.com/office/drawing/2014/main" id="{D2729E55-DFB4-498B-9DDE-3D18717D4727}"/>
              </a:ext>
            </a:extLst>
          </p:cNvPr>
          <p:cNvSpPr txBox="1">
            <a:spLocks/>
          </p:cNvSpPr>
          <p:nvPr/>
        </p:nvSpPr>
        <p:spPr>
          <a:xfrm>
            <a:off x="40795" y="1032113"/>
            <a:ext cx="4759715" cy="5825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Utilized Piezoelectric scanners to achieve high spatial resolution scanning.</a:t>
            </a:r>
          </a:p>
          <a:p>
            <a:endParaRPr lang="en-US" dirty="0"/>
          </a:p>
          <a:p>
            <a:r>
              <a:rPr lang="en-US" dirty="0"/>
              <a:t>Close tip-sample distance was maintained using the enhancement of field electron emission from a sharp metallic probe near a metallic surface.</a:t>
            </a:r>
          </a:p>
          <a:p>
            <a:pPr marL="457200" lvl="1" indent="0">
              <a:buNone/>
            </a:pPr>
            <a:endParaRPr lang="en-US" dirty="0"/>
          </a:p>
          <a:p>
            <a:pPr lvl="1"/>
            <a:endParaRPr lang="en-US" dirty="0"/>
          </a:p>
          <a:p>
            <a:endParaRPr lang="en-US" dirty="0"/>
          </a:p>
        </p:txBody>
      </p:sp>
      <p:sp>
        <p:nvSpPr>
          <p:cNvPr id="3" name="TextBox 2">
            <a:extLst>
              <a:ext uri="{FF2B5EF4-FFF2-40B4-BE49-F238E27FC236}">
                <a16:creationId xmlns:a16="http://schemas.microsoft.com/office/drawing/2014/main" id="{5184C98F-3121-41F5-8DBE-C36BBA06AEEB}"/>
              </a:ext>
            </a:extLst>
          </p:cNvPr>
          <p:cNvSpPr txBox="1"/>
          <p:nvPr/>
        </p:nvSpPr>
        <p:spPr>
          <a:xfrm>
            <a:off x="15240" y="5657670"/>
            <a:ext cx="4577729" cy="1200329"/>
          </a:xfrm>
          <a:prstGeom prst="rect">
            <a:avLst/>
          </a:prstGeom>
          <a:noFill/>
        </p:spPr>
        <p:txBody>
          <a:bodyPr wrap="square" rtlCol="0">
            <a:spAutoFit/>
          </a:bodyPr>
          <a:lstStyle/>
          <a:p>
            <a:pPr algn="l"/>
            <a:r>
              <a:rPr lang="en-US" sz="1800" b="0" i="0" u="none" strike="noStrike" baseline="0" dirty="0">
                <a:latin typeface="Times-Roman"/>
              </a:rPr>
              <a:t>R. Young, J. Ward, and F. Scire,</a:t>
            </a:r>
          </a:p>
          <a:p>
            <a:pPr algn="l"/>
            <a:r>
              <a:rPr lang="en-US" sz="1800" b="0" i="0" u="none" strike="noStrike" baseline="0" dirty="0">
                <a:latin typeface="Times-Roman"/>
              </a:rPr>
              <a:t>The </a:t>
            </a:r>
            <a:r>
              <a:rPr lang="en-US" sz="1800" b="0" i="0" u="none" strike="noStrike" baseline="0" dirty="0" err="1">
                <a:latin typeface="Times-Roman"/>
              </a:rPr>
              <a:t>Topografiner</a:t>
            </a:r>
            <a:r>
              <a:rPr lang="en-US" sz="1800" b="0" i="0" u="none" strike="noStrike" baseline="0" dirty="0">
                <a:latin typeface="Times-Roman"/>
              </a:rPr>
              <a:t>: An Instrument for Measuring Surface Microtopography, </a:t>
            </a:r>
          </a:p>
          <a:p>
            <a:pPr algn="l"/>
            <a:r>
              <a:rPr lang="en-US" sz="1800" b="0" i="1" u="none" strike="noStrike" baseline="0" dirty="0">
                <a:latin typeface="Times-Italic"/>
              </a:rPr>
              <a:t>Rev. </a:t>
            </a:r>
            <a:r>
              <a:rPr lang="en-US" sz="1800" b="0" i="1" u="none" strike="noStrike" baseline="0" dirty="0" err="1">
                <a:latin typeface="Times-Italic"/>
              </a:rPr>
              <a:t>Sci.Instrum</a:t>
            </a:r>
            <a:r>
              <a:rPr lang="en-US" sz="1800" b="0" i="1" u="none" strike="noStrike" baseline="0" dirty="0">
                <a:latin typeface="Times-Italic"/>
              </a:rPr>
              <a:t>. </a:t>
            </a:r>
            <a:r>
              <a:rPr lang="en-US" sz="1800" b="1" i="0" u="none" strike="noStrike" baseline="0" dirty="0">
                <a:latin typeface="Times-Bold"/>
              </a:rPr>
              <a:t>43</a:t>
            </a:r>
            <a:r>
              <a:rPr lang="en-US" sz="1800" b="0" i="0" u="none" strike="noStrike" baseline="0" dirty="0">
                <a:latin typeface="Times-Roman"/>
              </a:rPr>
              <a:t>, 999-1011 (1972).</a:t>
            </a:r>
            <a:endParaRPr lang="en-US" dirty="0"/>
          </a:p>
        </p:txBody>
      </p:sp>
    </p:spTree>
    <p:extLst>
      <p:ext uri="{BB962C8B-B14F-4D97-AF65-F5344CB8AC3E}">
        <p14:creationId xmlns:p14="http://schemas.microsoft.com/office/powerpoint/2010/main" val="3491683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35 Xenon atoms in the shape of &quot;IBM&quot; positioned on a nickel crystal... |  Download Scientific Diagram">
            <a:extLst>
              <a:ext uri="{FF2B5EF4-FFF2-40B4-BE49-F238E27FC236}">
                <a16:creationId xmlns:a16="http://schemas.microsoft.com/office/drawing/2014/main" id="{D263CBD2-A25B-42FE-8658-5D9571FC6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3" y="4936586"/>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20 Years of Moving Atoms, One by One | WIRED">
            <a:extLst>
              <a:ext uri="{FF2B5EF4-FFF2-40B4-BE49-F238E27FC236}">
                <a16:creationId xmlns:a16="http://schemas.microsoft.com/office/drawing/2014/main" id="{0C0B2CA7-4FC1-462F-984C-B8A01348E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958" y="4529649"/>
            <a:ext cx="2365905" cy="23283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C7FB43-D5E6-4815-9224-9BFD9A130B17}"/>
              </a:ext>
            </a:extLst>
          </p:cNvPr>
          <p:cNvPicPr>
            <a:picLocks noChangeAspect="1"/>
          </p:cNvPicPr>
          <p:nvPr/>
        </p:nvPicPr>
        <p:blipFill>
          <a:blip r:embed="rId4"/>
          <a:stretch>
            <a:fillRect/>
          </a:stretch>
        </p:blipFill>
        <p:spPr>
          <a:xfrm>
            <a:off x="9282573" y="3925403"/>
            <a:ext cx="2881655" cy="2890155"/>
          </a:xfrm>
          <a:prstGeom prst="rect">
            <a:avLst/>
          </a:prstGeom>
        </p:spPr>
      </p:pic>
      <p:pic>
        <p:nvPicPr>
          <p:cNvPr id="11" name="Picture 2" descr="Nobel Prize - Wikipedia">
            <a:extLst>
              <a:ext uri="{FF2B5EF4-FFF2-40B4-BE49-F238E27FC236}">
                <a16:creationId xmlns:a16="http://schemas.microsoft.com/office/drawing/2014/main" id="{C9164264-AF71-462C-AE1C-B371C7F2B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4330" y="170064"/>
            <a:ext cx="1449169" cy="1426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8AF5C2-93C5-4E2C-AD5A-BD230A93DD91}"/>
              </a:ext>
            </a:extLst>
          </p:cNvPr>
          <p:cNvSpPr>
            <a:spLocks noGrp="1"/>
          </p:cNvSpPr>
          <p:nvPr>
            <p:ph type="title"/>
          </p:nvPr>
        </p:nvSpPr>
        <p:spPr/>
        <p:txBody>
          <a:bodyPr>
            <a:normAutofit/>
          </a:bodyPr>
          <a:lstStyle/>
          <a:p>
            <a:r>
              <a:rPr lang="en-US" dirty="0"/>
              <a:t>Development of STM</a:t>
            </a:r>
          </a:p>
        </p:txBody>
      </p:sp>
      <p:sp>
        <p:nvSpPr>
          <p:cNvPr id="3" name="Content Placeholder 2">
            <a:extLst>
              <a:ext uri="{FF2B5EF4-FFF2-40B4-BE49-F238E27FC236}">
                <a16:creationId xmlns:a16="http://schemas.microsoft.com/office/drawing/2014/main" id="{6979C118-A058-45DF-99EF-0A29AF40491A}"/>
              </a:ext>
            </a:extLst>
          </p:cNvPr>
          <p:cNvSpPr>
            <a:spLocks noGrp="1"/>
          </p:cNvSpPr>
          <p:nvPr>
            <p:ph idx="1"/>
          </p:nvPr>
        </p:nvSpPr>
        <p:spPr>
          <a:xfrm>
            <a:off x="-1" y="827750"/>
            <a:ext cx="5310395" cy="6182650"/>
          </a:xfrm>
        </p:spPr>
        <p:txBody>
          <a:bodyPr>
            <a:normAutofit/>
          </a:bodyPr>
          <a:lstStyle/>
          <a:p>
            <a:r>
              <a:rPr lang="en-US" sz="2200" b="0" i="0" u="none" strike="noStrike" baseline="0" dirty="0">
                <a:solidFill>
                  <a:srgbClr val="000000"/>
                </a:solidFill>
                <a:latin typeface="Arial" panose="020B0604020202020204" pitchFamily="34" charset="0"/>
                <a:cs typeface="Arial" panose="020B0604020202020204" pitchFamily="34" charset="0"/>
              </a:rPr>
              <a:t>1981 first demonstration in by Binnig et al.</a:t>
            </a:r>
          </a:p>
          <a:p>
            <a:pPr algn="l"/>
            <a:r>
              <a:rPr lang="en-US" sz="2200" b="0" i="0" u="none" strike="noStrike" baseline="0" dirty="0">
                <a:solidFill>
                  <a:srgbClr val="000000"/>
                </a:solidFill>
                <a:latin typeface="Arial" panose="020B0604020202020204" pitchFamily="34" charset="0"/>
                <a:cs typeface="Arial" panose="020B0604020202020204" pitchFamily="34" charset="0"/>
              </a:rPr>
              <a:t>1982 First image of the atomic structure of the Si(111)-(7×7) surface by Binnig et al.</a:t>
            </a:r>
          </a:p>
          <a:p>
            <a:pPr algn="l"/>
            <a:r>
              <a:rPr lang="en-US" sz="2200" b="0" i="0" u="none" strike="noStrike" baseline="0" dirty="0">
                <a:solidFill>
                  <a:srgbClr val="000000"/>
                </a:solidFill>
                <a:latin typeface="Arial" panose="020B0604020202020204" pitchFamily="34" charset="0"/>
                <a:cs typeface="Arial" panose="020B0604020202020204" pitchFamily="34" charset="0"/>
              </a:rPr>
              <a:t>1986 Nobel prize in physics for the invention of the STM awarded to Binnig and Rohrer </a:t>
            </a:r>
          </a:p>
          <a:p>
            <a:r>
              <a:rPr lang="en-US" sz="2200" b="0" i="0" u="none" strike="noStrike" baseline="0" dirty="0">
                <a:solidFill>
                  <a:srgbClr val="000000"/>
                </a:solidFill>
                <a:latin typeface="Arial" panose="020B0604020202020204" pitchFamily="34" charset="0"/>
                <a:cs typeface="Arial" panose="020B0604020202020204" pitchFamily="34" charset="0"/>
              </a:rPr>
              <a:t>1990 First positioning of single atoms on a surface with a low temperature STM by </a:t>
            </a:r>
            <a:r>
              <a:rPr lang="en-US" sz="2200" b="0" i="0" u="none" strike="noStrike" baseline="0" dirty="0" err="1">
                <a:solidFill>
                  <a:srgbClr val="000000"/>
                </a:solidFill>
                <a:latin typeface="Arial" panose="020B0604020202020204" pitchFamily="34" charset="0"/>
                <a:cs typeface="Arial" panose="020B0604020202020204" pitchFamily="34" charset="0"/>
              </a:rPr>
              <a:t>Eigler</a:t>
            </a:r>
            <a:r>
              <a:rPr lang="en-US" sz="2200" b="0" i="0" u="none" strike="noStrike" baseline="0" dirty="0">
                <a:solidFill>
                  <a:srgbClr val="000000"/>
                </a:solidFill>
                <a:latin typeface="Arial" panose="020B0604020202020204" pitchFamily="34" charset="0"/>
                <a:cs typeface="Arial" panose="020B0604020202020204" pitchFamily="34" charset="0"/>
              </a:rPr>
              <a:t> and Schweizer </a:t>
            </a:r>
          </a:p>
          <a:p>
            <a:pPr algn="l"/>
            <a:endParaRPr lang="en-US" sz="2200" b="0" i="0" u="none" strike="noStrike" baseline="0" dirty="0">
              <a:solidFill>
                <a:srgbClr val="00000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F5333BA-8999-47C0-8A77-51FDE322B46D}"/>
              </a:ext>
            </a:extLst>
          </p:cNvPr>
          <p:cNvPicPr>
            <a:picLocks noChangeAspect="1"/>
          </p:cNvPicPr>
          <p:nvPr/>
        </p:nvPicPr>
        <p:blipFill>
          <a:blip r:embed="rId6"/>
          <a:stretch>
            <a:fillRect/>
          </a:stretch>
        </p:blipFill>
        <p:spPr>
          <a:xfrm>
            <a:off x="6881606" y="170064"/>
            <a:ext cx="3647645" cy="2833004"/>
          </a:xfrm>
          <a:prstGeom prst="rect">
            <a:avLst/>
          </a:prstGeom>
        </p:spPr>
      </p:pic>
      <p:sp>
        <p:nvSpPr>
          <p:cNvPr id="12" name="TextBox 11">
            <a:extLst>
              <a:ext uri="{FF2B5EF4-FFF2-40B4-BE49-F238E27FC236}">
                <a16:creationId xmlns:a16="http://schemas.microsoft.com/office/drawing/2014/main" id="{436083E9-9CE6-4749-97E3-3B21225A91F9}"/>
              </a:ext>
            </a:extLst>
          </p:cNvPr>
          <p:cNvSpPr txBox="1"/>
          <p:nvPr/>
        </p:nvSpPr>
        <p:spPr>
          <a:xfrm>
            <a:off x="6488404" y="3098807"/>
            <a:ext cx="4972348" cy="584775"/>
          </a:xfrm>
          <a:prstGeom prst="rect">
            <a:avLst/>
          </a:prstGeom>
          <a:noFill/>
        </p:spPr>
        <p:txBody>
          <a:bodyPr wrap="square">
            <a:spAutoFit/>
          </a:bodyPr>
          <a:lstStyle/>
          <a:p>
            <a:r>
              <a:rPr lang="en-US" sz="1600" dirty="0"/>
              <a:t>1986 Nobel Prize:  Gerd Binnig and Heinrich Rohrer </a:t>
            </a:r>
          </a:p>
          <a:p>
            <a:r>
              <a:rPr lang="en-US" sz="1600" dirty="0"/>
              <a:t>"for their design of the scanning tunneling microscope."</a:t>
            </a:r>
          </a:p>
        </p:txBody>
      </p:sp>
      <p:pic>
        <p:nvPicPr>
          <p:cNvPr id="14" name="Picture 13" descr="A picture containing indoor, close&#10;&#10;Description automatically generated">
            <a:extLst>
              <a:ext uri="{FF2B5EF4-FFF2-40B4-BE49-F238E27FC236}">
                <a16:creationId xmlns:a16="http://schemas.microsoft.com/office/drawing/2014/main" id="{BACA2560-BD64-40BB-B41E-D718D5852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0394" y="3936220"/>
            <a:ext cx="3839117" cy="2879338"/>
          </a:xfrm>
          <a:prstGeom prst="rect">
            <a:avLst/>
          </a:prstGeom>
        </p:spPr>
      </p:pic>
      <p:sp>
        <p:nvSpPr>
          <p:cNvPr id="17" name="TextBox 16">
            <a:extLst>
              <a:ext uri="{FF2B5EF4-FFF2-40B4-BE49-F238E27FC236}">
                <a16:creationId xmlns:a16="http://schemas.microsoft.com/office/drawing/2014/main" id="{E7142F1E-DBC3-426E-B5A4-33733C04FB14}"/>
              </a:ext>
            </a:extLst>
          </p:cNvPr>
          <p:cNvSpPr txBox="1"/>
          <p:nvPr/>
        </p:nvSpPr>
        <p:spPr>
          <a:xfrm>
            <a:off x="5338648" y="3936219"/>
            <a:ext cx="1253869" cy="430887"/>
          </a:xfrm>
          <a:prstGeom prst="rect">
            <a:avLst/>
          </a:prstGeom>
          <a:noFill/>
        </p:spPr>
        <p:txBody>
          <a:bodyPr wrap="none" rtlCol="0">
            <a:spAutoFit/>
          </a:bodyPr>
          <a:lstStyle/>
          <a:p>
            <a:r>
              <a:rPr lang="en-US" sz="2200" dirty="0">
                <a:solidFill>
                  <a:schemeClr val="bg1"/>
                </a:solidFill>
              </a:rPr>
              <a:t>First STM</a:t>
            </a:r>
          </a:p>
        </p:txBody>
      </p:sp>
      <p:sp>
        <p:nvSpPr>
          <p:cNvPr id="18" name="TextBox 17">
            <a:extLst>
              <a:ext uri="{FF2B5EF4-FFF2-40B4-BE49-F238E27FC236}">
                <a16:creationId xmlns:a16="http://schemas.microsoft.com/office/drawing/2014/main" id="{AD57AB76-D633-4961-B605-C12DED877A2E}"/>
              </a:ext>
            </a:extLst>
          </p:cNvPr>
          <p:cNvSpPr txBox="1"/>
          <p:nvPr/>
        </p:nvSpPr>
        <p:spPr>
          <a:xfrm>
            <a:off x="9282573" y="3936219"/>
            <a:ext cx="2102307" cy="707886"/>
          </a:xfrm>
          <a:prstGeom prst="rect">
            <a:avLst/>
          </a:prstGeom>
          <a:solidFill>
            <a:schemeClr val="bg1"/>
          </a:solidFill>
          <a:ln>
            <a:solidFill>
              <a:schemeClr val="tx1"/>
            </a:solidFill>
          </a:ln>
        </p:spPr>
        <p:txBody>
          <a:bodyPr wrap="none" rtlCol="0">
            <a:spAutoFit/>
          </a:bodyPr>
          <a:lstStyle/>
          <a:p>
            <a:r>
              <a:rPr lang="en-US" sz="2200" dirty="0"/>
              <a:t>Atomic</a:t>
            </a:r>
            <a:r>
              <a:rPr lang="en-US" dirty="0"/>
              <a:t> Resolution:</a:t>
            </a:r>
          </a:p>
          <a:p>
            <a:r>
              <a:rPr lang="en-US" dirty="0"/>
              <a:t>Si (111) surface</a:t>
            </a:r>
          </a:p>
        </p:txBody>
      </p:sp>
    </p:spTree>
    <p:extLst>
      <p:ext uri="{BB962C8B-B14F-4D97-AF65-F5344CB8AC3E}">
        <p14:creationId xmlns:p14="http://schemas.microsoft.com/office/powerpoint/2010/main" val="1054283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D4F2D-44E7-4587-BCB2-1AEFC7128AFC}"/>
              </a:ext>
            </a:extLst>
          </p:cNvPr>
          <p:cNvSpPr>
            <a:spLocks noGrp="1"/>
          </p:cNvSpPr>
          <p:nvPr>
            <p:ph type="title"/>
          </p:nvPr>
        </p:nvSpPr>
        <p:spPr/>
        <p:txBody>
          <a:bodyPr/>
          <a:lstStyle/>
          <a:p>
            <a:r>
              <a:rPr lang="en-US" dirty="0"/>
              <a:t>Scanning Tunneling Microscopy</a:t>
            </a:r>
          </a:p>
        </p:txBody>
      </p:sp>
      <p:sp>
        <p:nvSpPr>
          <p:cNvPr id="3" name="Content Placeholder 2">
            <a:extLst>
              <a:ext uri="{FF2B5EF4-FFF2-40B4-BE49-F238E27FC236}">
                <a16:creationId xmlns:a16="http://schemas.microsoft.com/office/drawing/2014/main" id="{4B0FA2C9-C772-4EF9-8E0F-2698CF483FAC}"/>
              </a:ext>
            </a:extLst>
          </p:cNvPr>
          <p:cNvSpPr>
            <a:spLocks noGrp="1"/>
          </p:cNvSpPr>
          <p:nvPr>
            <p:ph idx="1"/>
          </p:nvPr>
        </p:nvSpPr>
        <p:spPr>
          <a:xfrm>
            <a:off x="15239" y="1253330"/>
            <a:ext cx="7771015" cy="5604669"/>
          </a:xfrm>
        </p:spPr>
        <p:txBody>
          <a:bodyPr>
            <a:normAutofit/>
          </a:bodyPr>
          <a:lstStyle/>
          <a:p>
            <a:r>
              <a:rPr lang="en-US" dirty="0"/>
              <a:t>Instrument "feels" them by scanning the surface line by line with a very sharp tip at a constant distance of a few atomic diameters.</a:t>
            </a:r>
          </a:p>
          <a:p>
            <a:endParaRPr lang="en-US" dirty="0"/>
          </a:p>
          <a:p>
            <a:r>
              <a:rPr lang="en-US" dirty="0"/>
              <a:t>This distance is minimized in a feedback loop by the tunneling current through the tip and sample when a voltage is applied.</a:t>
            </a:r>
          </a:p>
          <a:p>
            <a:endParaRPr lang="en-US" dirty="0"/>
          </a:p>
          <a:p>
            <a:r>
              <a:rPr lang="en-US" dirty="0"/>
              <a:t>The current is extremely dependent on the distance between tip and sample </a:t>
            </a:r>
          </a:p>
          <a:p>
            <a:pPr lvl="1"/>
            <a:r>
              <a:rPr lang="en-US" dirty="0"/>
              <a:t>the smaller the distance, the larger the current.</a:t>
            </a:r>
          </a:p>
          <a:p>
            <a:pPr lvl="1"/>
            <a:r>
              <a:rPr lang="en-US" dirty="0"/>
              <a:t>Reducing the distance by only one-tenth of a nanometer can increase the current tenfold.</a:t>
            </a:r>
          </a:p>
        </p:txBody>
      </p:sp>
      <p:pic>
        <p:nvPicPr>
          <p:cNvPr id="7" name="Picture 6">
            <a:extLst>
              <a:ext uri="{FF2B5EF4-FFF2-40B4-BE49-F238E27FC236}">
                <a16:creationId xmlns:a16="http://schemas.microsoft.com/office/drawing/2014/main" id="{CC866C1C-3DE6-4AD6-A583-E92836AE551C}"/>
              </a:ext>
            </a:extLst>
          </p:cNvPr>
          <p:cNvPicPr>
            <a:picLocks noChangeAspect="1"/>
          </p:cNvPicPr>
          <p:nvPr/>
        </p:nvPicPr>
        <p:blipFill>
          <a:blip r:embed="rId2"/>
          <a:stretch>
            <a:fillRect/>
          </a:stretch>
        </p:blipFill>
        <p:spPr>
          <a:xfrm>
            <a:off x="8827876" y="157998"/>
            <a:ext cx="3348883" cy="3271002"/>
          </a:xfrm>
          <a:prstGeom prst="rect">
            <a:avLst/>
          </a:prstGeom>
        </p:spPr>
      </p:pic>
      <p:pic>
        <p:nvPicPr>
          <p:cNvPr id="9" name="Picture 8">
            <a:extLst>
              <a:ext uri="{FF2B5EF4-FFF2-40B4-BE49-F238E27FC236}">
                <a16:creationId xmlns:a16="http://schemas.microsoft.com/office/drawing/2014/main" id="{F16FD8AF-E228-4269-9576-0E1864094F35}"/>
              </a:ext>
            </a:extLst>
          </p:cNvPr>
          <p:cNvPicPr>
            <a:picLocks noChangeAspect="1"/>
          </p:cNvPicPr>
          <p:nvPr/>
        </p:nvPicPr>
        <p:blipFill>
          <a:blip r:embed="rId3"/>
          <a:stretch>
            <a:fillRect/>
          </a:stretch>
        </p:blipFill>
        <p:spPr>
          <a:xfrm>
            <a:off x="8827877" y="3429000"/>
            <a:ext cx="3348883" cy="3429000"/>
          </a:xfrm>
          <a:prstGeom prst="rect">
            <a:avLst/>
          </a:prstGeom>
        </p:spPr>
      </p:pic>
    </p:spTree>
    <p:extLst>
      <p:ext uri="{BB962C8B-B14F-4D97-AF65-F5344CB8AC3E}">
        <p14:creationId xmlns:p14="http://schemas.microsoft.com/office/powerpoint/2010/main" val="1884744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E9296-17F7-604E-A837-F9D78F0CCC2A}"/>
              </a:ext>
            </a:extLst>
          </p:cNvPr>
          <p:cNvSpPr>
            <a:spLocks noGrp="1"/>
          </p:cNvSpPr>
          <p:nvPr>
            <p:ph type="title"/>
          </p:nvPr>
        </p:nvSpPr>
        <p:spPr>
          <a:xfrm>
            <a:off x="15240" y="0"/>
            <a:ext cx="10515600" cy="1537855"/>
          </a:xfrm>
        </p:spPr>
        <p:txBody>
          <a:bodyPr>
            <a:normAutofit/>
          </a:bodyPr>
          <a:lstStyle/>
          <a:p>
            <a:r>
              <a:rPr lang="en-US" dirty="0"/>
              <a:t>Maintaining Close Tip-Sample Separation:</a:t>
            </a:r>
            <a:br>
              <a:rPr lang="en-US" dirty="0"/>
            </a:br>
            <a:r>
              <a:rPr lang="en-US" dirty="0"/>
              <a:t>PID Feedback Control</a:t>
            </a:r>
          </a:p>
        </p:txBody>
      </p:sp>
      <p:sp>
        <p:nvSpPr>
          <p:cNvPr id="3" name="Content Placeholder 2">
            <a:extLst>
              <a:ext uri="{FF2B5EF4-FFF2-40B4-BE49-F238E27FC236}">
                <a16:creationId xmlns:a16="http://schemas.microsoft.com/office/drawing/2014/main" id="{630CC212-A503-F54E-8D3D-B611F3C281E2}"/>
              </a:ext>
            </a:extLst>
          </p:cNvPr>
          <p:cNvSpPr>
            <a:spLocks noGrp="1"/>
          </p:cNvSpPr>
          <p:nvPr>
            <p:ph idx="1"/>
          </p:nvPr>
        </p:nvSpPr>
        <p:spPr>
          <a:xfrm>
            <a:off x="15240" y="1419584"/>
            <a:ext cx="6856615" cy="5327579"/>
          </a:xfrm>
        </p:spPr>
        <p:txBody>
          <a:bodyPr>
            <a:normAutofit/>
          </a:bodyPr>
          <a:lstStyle/>
          <a:p>
            <a:r>
              <a:rPr lang="en-US" dirty="0"/>
              <a:t>P, </a:t>
            </a:r>
            <a:r>
              <a:rPr lang="en-US" dirty="0" err="1"/>
              <a:t>K</a:t>
            </a:r>
            <a:r>
              <a:rPr lang="en-US" baseline="-25000" dirty="0" err="1"/>
              <a:t>p</a:t>
            </a:r>
            <a:r>
              <a:rPr lang="en-US" dirty="0"/>
              <a:t>:  Proportional Feedback</a:t>
            </a:r>
          </a:p>
          <a:p>
            <a:r>
              <a:rPr lang="en-US" dirty="0"/>
              <a:t>I, K</a:t>
            </a:r>
            <a:r>
              <a:rPr lang="en-US" baseline="-25000" dirty="0"/>
              <a:t>I</a:t>
            </a:r>
            <a:r>
              <a:rPr lang="en-US" dirty="0"/>
              <a:t>: Integral Feedback</a:t>
            </a:r>
          </a:p>
          <a:p>
            <a:r>
              <a:rPr lang="en-US" dirty="0"/>
              <a:t>D, </a:t>
            </a:r>
            <a:r>
              <a:rPr lang="en-US" dirty="0" err="1"/>
              <a:t>K</a:t>
            </a:r>
            <a:r>
              <a:rPr lang="en-US" baseline="-25000" dirty="0" err="1"/>
              <a:t>d</a:t>
            </a:r>
            <a:r>
              <a:rPr lang="en-US" dirty="0"/>
              <a:t>: Derivative Feedback</a:t>
            </a:r>
          </a:p>
          <a:p>
            <a:endParaRPr lang="en-US" dirty="0"/>
          </a:p>
          <a:p>
            <a:r>
              <a:rPr lang="en-US" dirty="0"/>
              <a:t>e: error signal- difference between a desired setpoint and an experimental value</a:t>
            </a:r>
          </a:p>
          <a:p>
            <a:pPr lvl="1"/>
            <a:r>
              <a:rPr lang="en-US" dirty="0"/>
              <a:t>For scanning tunneling microscopy, this would be the tunneling current</a:t>
            </a:r>
          </a:p>
          <a:p>
            <a:pPr lvl="1"/>
            <a:endParaRPr lang="en-US" dirty="0"/>
          </a:p>
          <a:p>
            <a:r>
              <a:rPr lang="en-US" dirty="0"/>
              <a:t>u: control variable</a:t>
            </a:r>
          </a:p>
          <a:p>
            <a:pPr lvl="1"/>
            <a:r>
              <a:rPr lang="en-US" dirty="0"/>
              <a:t>For the case of scanning probe instruments this is the z direction piezo voltage </a:t>
            </a:r>
          </a:p>
          <a:p>
            <a:endParaRPr lang="en-US" dirty="0"/>
          </a:p>
          <a:p>
            <a:endParaRPr lang="en-US" dirty="0"/>
          </a:p>
        </p:txBody>
      </p:sp>
      <p:pic>
        <p:nvPicPr>
          <p:cNvPr id="4" name="Picture 3">
            <a:extLst>
              <a:ext uri="{FF2B5EF4-FFF2-40B4-BE49-F238E27FC236}">
                <a16:creationId xmlns:a16="http://schemas.microsoft.com/office/drawing/2014/main" id="{07B35A3E-6363-CB47-9444-A57BC533BD9A}"/>
              </a:ext>
            </a:extLst>
          </p:cNvPr>
          <p:cNvPicPr>
            <a:picLocks noChangeAspect="1"/>
          </p:cNvPicPr>
          <p:nvPr/>
        </p:nvPicPr>
        <p:blipFill>
          <a:blip r:embed="rId2"/>
          <a:stretch>
            <a:fillRect/>
          </a:stretch>
        </p:blipFill>
        <p:spPr>
          <a:xfrm>
            <a:off x="4790209" y="1537855"/>
            <a:ext cx="6766878" cy="1149927"/>
          </a:xfrm>
          <a:prstGeom prst="rect">
            <a:avLst/>
          </a:prstGeom>
        </p:spPr>
      </p:pic>
      <p:pic>
        <p:nvPicPr>
          <p:cNvPr id="5" name="Picture 4">
            <a:extLst>
              <a:ext uri="{FF2B5EF4-FFF2-40B4-BE49-F238E27FC236}">
                <a16:creationId xmlns:a16="http://schemas.microsoft.com/office/drawing/2014/main" id="{BC4F0029-B773-E541-B009-B0C619ACE309}"/>
              </a:ext>
            </a:extLst>
          </p:cNvPr>
          <p:cNvPicPr>
            <a:picLocks noChangeAspect="1"/>
          </p:cNvPicPr>
          <p:nvPr/>
        </p:nvPicPr>
        <p:blipFill>
          <a:blip r:embed="rId3"/>
          <a:stretch>
            <a:fillRect/>
          </a:stretch>
        </p:blipFill>
        <p:spPr>
          <a:xfrm>
            <a:off x="6871855" y="3075710"/>
            <a:ext cx="4798059" cy="3724595"/>
          </a:xfrm>
          <a:prstGeom prst="rect">
            <a:avLst/>
          </a:prstGeom>
        </p:spPr>
      </p:pic>
    </p:spTree>
    <p:extLst>
      <p:ext uri="{BB962C8B-B14F-4D97-AF65-F5344CB8AC3E}">
        <p14:creationId xmlns:p14="http://schemas.microsoft.com/office/powerpoint/2010/main" val="2798364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5640E-E40F-4D05-9540-E71E7DCD3FDD}"/>
              </a:ext>
            </a:extLst>
          </p:cNvPr>
          <p:cNvSpPr>
            <a:spLocks noGrp="1"/>
          </p:cNvSpPr>
          <p:nvPr>
            <p:ph type="title"/>
          </p:nvPr>
        </p:nvSpPr>
        <p:spPr>
          <a:xfrm>
            <a:off x="15240" y="0"/>
            <a:ext cx="12176760" cy="937709"/>
          </a:xfrm>
        </p:spPr>
        <p:txBody>
          <a:bodyPr>
            <a:normAutofit fontScale="90000"/>
          </a:bodyPr>
          <a:lstStyle/>
          <a:p>
            <a:r>
              <a:rPr lang="en-US" dirty="0"/>
              <a:t>Scanning Insulating Surfaces: Atomic Force Microscopy</a:t>
            </a:r>
          </a:p>
        </p:txBody>
      </p:sp>
      <p:sp>
        <p:nvSpPr>
          <p:cNvPr id="3" name="Content Placeholder 2">
            <a:extLst>
              <a:ext uri="{FF2B5EF4-FFF2-40B4-BE49-F238E27FC236}">
                <a16:creationId xmlns:a16="http://schemas.microsoft.com/office/drawing/2014/main" id="{EF3E4C00-7052-48A1-A5A8-45A864DEA693}"/>
              </a:ext>
            </a:extLst>
          </p:cNvPr>
          <p:cNvSpPr>
            <a:spLocks noGrp="1"/>
          </p:cNvSpPr>
          <p:nvPr>
            <p:ph idx="1"/>
          </p:nvPr>
        </p:nvSpPr>
        <p:spPr>
          <a:xfrm>
            <a:off x="15240" y="937709"/>
            <a:ext cx="5548652" cy="4351338"/>
          </a:xfrm>
        </p:spPr>
        <p:txBody>
          <a:bodyPr/>
          <a:lstStyle/>
          <a:p>
            <a:r>
              <a:rPr lang="en-US" dirty="0">
                <a:latin typeface="Arial" panose="020B0604020202020204" pitchFamily="34" charset="0"/>
                <a:cs typeface="Arial" panose="020B0604020202020204" pitchFamily="34" charset="0"/>
              </a:rPr>
              <a:t>Rather than use current as feedback, utilizes the deflection of a cantilever.</a:t>
            </a:r>
          </a:p>
          <a:p>
            <a:endParaRPr lang="en-US" dirty="0">
              <a:latin typeface="Arial" panose="020B0604020202020204" pitchFamily="34" charset="0"/>
              <a:cs typeface="Arial" panose="020B0604020202020204" pitchFamily="34" charset="0"/>
            </a:endParaRPr>
          </a:p>
          <a:p>
            <a:r>
              <a:rPr lang="en-US" sz="2800" b="0" i="0" u="none" strike="noStrike" baseline="0" dirty="0">
                <a:solidFill>
                  <a:srgbClr val="000000"/>
                </a:solidFill>
                <a:latin typeface="Arial" panose="020B0604020202020204" pitchFamily="34" charset="0"/>
                <a:cs typeface="Arial" panose="020B0604020202020204" pitchFamily="34" charset="0"/>
              </a:rPr>
              <a:t>First demonstrated in 1985 by Binnig et al.</a:t>
            </a:r>
          </a:p>
          <a:p>
            <a:pPr marL="0" indent="0">
              <a:buNone/>
            </a:pPr>
            <a:r>
              <a:rPr lang="en-US" dirty="0">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B06F04A8-9DBC-4C57-885B-71DF99480BA4}"/>
              </a:ext>
            </a:extLst>
          </p:cNvPr>
          <p:cNvPicPr>
            <a:picLocks noChangeAspect="1"/>
          </p:cNvPicPr>
          <p:nvPr/>
        </p:nvPicPr>
        <p:blipFill>
          <a:blip r:embed="rId2"/>
          <a:stretch>
            <a:fillRect/>
          </a:stretch>
        </p:blipFill>
        <p:spPr>
          <a:xfrm>
            <a:off x="682171" y="3566910"/>
            <a:ext cx="3788229" cy="3273081"/>
          </a:xfrm>
          <a:prstGeom prst="rect">
            <a:avLst/>
          </a:prstGeom>
        </p:spPr>
      </p:pic>
      <p:pic>
        <p:nvPicPr>
          <p:cNvPr id="7" name="Picture 6">
            <a:extLst>
              <a:ext uri="{FF2B5EF4-FFF2-40B4-BE49-F238E27FC236}">
                <a16:creationId xmlns:a16="http://schemas.microsoft.com/office/drawing/2014/main" id="{3D61B3A0-337A-4D53-AF3C-80630344F2AB}"/>
              </a:ext>
            </a:extLst>
          </p:cNvPr>
          <p:cNvPicPr>
            <a:picLocks noChangeAspect="1"/>
          </p:cNvPicPr>
          <p:nvPr/>
        </p:nvPicPr>
        <p:blipFill>
          <a:blip r:embed="rId3"/>
          <a:stretch>
            <a:fillRect/>
          </a:stretch>
        </p:blipFill>
        <p:spPr>
          <a:xfrm>
            <a:off x="5783184" y="4106305"/>
            <a:ext cx="5464885" cy="2659577"/>
          </a:xfrm>
          <a:prstGeom prst="rect">
            <a:avLst/>
          </a:prstGeom>
        </p:spPr>
      </p:pic>
      <p:sp>
        <p:nvSpPr>
          <p:cNvPr id="6" name="TextBox 5">
            <a:extLst>
              <a:ext uri="{FF2B5EF4-FFF2-40B4-BE49-F238E27FC236}">
                <a16:creationId xmlns:a16="http://schemas.microsoft.com/office/drawing/2014/main" id="{224EFE68-721B-4363-858B-246B93FA23AB}"/>
              </a:ext>
            </a:extLst>
          </p:cNvPr>
          <p:cNvSpPr txBox="1"/>
          <p:nvPr/>
        </p:nvSpPr>
        <p:spPr>
          <a:xfrm>
            <a:off x="6103620" y="6396550"/>
            <a:ext cx="3048463" cy="369332"/>
          </a:xfrm>
          <a:prstGeom prst="rect">
            <a:avLst/>
          </a:prstGeom>
          <a:noFill/>
        </p:spPr>
        <p:txBody>
          <a:bodyPr wrap="none" rtlCol="0">
            <a:spAutoFit/>
          </a:bodyPr>
          <a:lstStyle/>
          <a:p>
            <a:r>
              <a:rPr lang="en-US" b="1" dirty="0"/>
              <a:t>First Atomic Force Microscope</a:t>
            </a:r>
          </a:p>
        </p:txBody>
      </p:sp>
      <p:pic>
        <p:nvPicPr>
          <p:cNvPr id="8" name="Picture 7">
            <a:extLst>
              <a:ext uri="{FF2B5EF4-FFF2-40B4-BE49-F238E27FC236}">
                <a16:creationId xmlns:a16="http://schemas.microsoft.com/office/drawing/2014/main" id="{6A0398EF-9B5B-4B91-8AEA-79710F606E43}"/>
              </a:ext>
            </a:extLst>
          </p:cNvPr>
          <p:cNvPicPr>
            <a:picLocks noChangeAspect="1"/>
          </p:cNvPicPr>
          <p:nvPr/>
        </p:nvPicPr>
        <p:blipFill>
          <a:blip r:embed="rId4"/>
          <a:stretch>
            <a:fillRect/>
          </a:stretch>
        </p:blipFill>
        <p:spPr>
          <a:xfrm>
            <a:off x="5892799" y="790607"/>
            <a:ext cx="4876298" cy="3175573"/>
          </a:xfrm>
          <a:prstGeom prst="rect">
            <a:avLst/>
          </a:prstGeom>
        </p:spPr>
      </p:pic>
    </p:spTree>
    <p:extLst>
      <p:ext uri="{BB962C8B-B14F-4D97-AF65-F5344CB8AC3E}">
        <p14:creationId xmlns:p14="http://schemas.microsoft.com/office/powerpoint/2010/main" val="1746647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408E7-84B9-4BDC-9B91-C46F90DA6A8C}"/>
              </a:ext>
            </a:extLst>
          </p:cNvPr>
          <p:cNvSpPr>
            <a:spLocks noGrp="1"/>
          </p:cNvSpPr>
          <p:nvPr>
            <p:ph type="title"/>
          </p:nvPr>
        </p:nvSpPr>
        <p:spPr/>
        <p:txBody>
          <a:bodyPr/>
          <a:lstStyle/>
          <a:p>
            <a:r>
              <a:rPr lang="en-US" dirty="0"/>
              <a:t>Continued Development of AFM</a:t>
            </a:r>
          </a:p>
        </p:txBody>
      </p:sp>
      <p:sp>
        <p:nvSpPr>
          <p:cNvPr id="3" name="Content Placeholder 2">
            <a:extLst>
              <a:ext uri="{FF2B5EF4-FFF2-40B4-BE49-F238E27FC236}">
                <a16:creationId xmlns:a16="http://schemas.microsoft.com/office/drawing/2014/main" id="{F9FF265C-D21D-40F2-9310-7E2AC1335892}"/>
              </a:ext>
            </a:extLst>
          </p:cNvPr>
          <p:cNvSpPr>
            <a:spLocks noGrp="1"/>
          </p:cNvSpPr>
          <p:nvPr>
            <p:ph idx="1"/>
          </p:nvPr>
        </p:nvSpPr>
        <p:spPr>
          <a:xfrm>
            <a:off x="15240" y="1253330"/>
            <a:ext cx="6427124" cy="5507687"/>
          </a:xfrm>
        </p:spPr>
        <p:txBody>
          <a:bodyPr/>
          <a:lstStyle/>
          <a:p>
            <a:r>
              <a:rPr lang="en-US" sz="2800" b="0" i="0" u="none" strike="noStrike" baseline="0" dirty="0">
                <a:solidFill>
                  <a:srgbClr val="000000"/>
                </a:solidFill>
                <a:latin typeface="Times-Roman"/>
              </a:rPr>
              <a:t>1990 Optical beam deflection method introduced by Meyer and Amer</a:t>
            </a:r>
          </a:p>
          <a:p>
            <a:endParaRPr lang="en-US" dirty="0">
              <a:solidFill>
                <a:srgbClr val="000000"/>
              </a:solidFill>
              <a:latin typeface="Times-Roman"/>
            </a:endParaRPr>
          </a:p>
          <a:p>
            <a:r>
              <a:rPr lang="en-US" sz="2800" b="0" i="0" u="none" strike="noStrike" baseline="0" dirty="0">
                <a:solidFill>
                  <a:srgbClr val="000000"/>
                </a:solidFill>
                <a:latin typeface="Times-Roman"/>
              </a:rPr>
              <a:t> 1993 Tapping mode in AFM introduced by Zhong et al. </a:t>
            </a:r>
          </a:p>
          <a:p>
            <a:endParaRPr lang="en-US" dirty="0">
              <a:solidFill>
                <a:srgbClr val="000000"/>
              </a:solidFill>
              <a:latin typeface="Times-Roman"/>
            </a:endParaRPr>
          </a:p>
          <a:p>
            <a:r>
              <a:rPr lang="en-US" sz="2800" b="0" i="0" u="none" strike="noStrike" baseline="0" dirty="0">
                <a:solidFill>
                  <a:srgbClr val="000000"/>
                </a:solidFill>
                <a:latin typeface="Times-Roman"/>
              </a:rPr>
              <a:t>1995 First atomic resolution with an AFM by </a:t>
            </a:r>
            <a:r>
              <a:rPr lang="en-US" sz="2800" b="0" i="0" u="none" strike="noStrike" baseline="0" dirty="0" err="1">
                <a:solidFill>
                  <a:srgbClr val="000000"/>
                </a:solidFill>
                <a:latin typeface="Times-Roman"/>
              </a:rPr>
              <a:t>Giessibl</a:t>
            </a:r>
            <a:r>
              <a:rPr lang="en-US" sz="2800" dirty="0">
                <a:solidFill>
                  <a:srgbClr val="000000"/>
                </a:solidFill>
                <a:latin typeface="Times-Roman"/>
              </a:rPr>
              <a:t> et al</a:t>
            </a:r>
            <a:endParaRPr lang="en-US" sz="2800" b="0" i="0" u="none" strike="noStrike" baseline="0" dirty="0">
              <a:solidFill>
                <a:srgbClr val="000000"/>
              </a:solidFill>
              <a:latin typeface="Times-Roman"/>
            </a:endParaRPr>
          </a:p>
          <a:p>
            <a:endParaRPr lang="en-US" sz="2800" b="0" i="0" u="none" strike="noStrike" baseline="0" dirty="0">
              <a:solidFill>
                <a:srgbClr val="000000"/>
              </a:solidFill>
              <a:latin typeface="Times-Roman"/>
            </a:endParaRPr>
          </a:p>
          <a:p>
            <a:endParaRPr lang="en-US" dirty="0">
              <a:solidFill>
                <a:srgbClr val="000000"/>
              </a:solidFill>
              <a:latin typeface="Times-Roman"/>
            </a:endParaRPr>
          </a:p>
          <a:p>
            <a:endParaRPr lang="en-US" sz="2800" b="0" i="0" u="none" strike="noStrike" baseline="0" dirty="0">
              <a:solidFill>
                <a:srgbClr val="000000"/>
              </a:solidFill>
              <a:latin typeface="Times-Roman"/>
            </a:endParaRPr>
          </a:p>
          <a:p>
            <a:endParaRPr lang="en-US" sz="2800" b="0" i="0" u="none" strike="noStrike" baseline="0" dirty="0">
              <a:solidFill>
                <a:srgbClr val="000000"/>
              </a:solidFill>
              <a:latin typeface="Times-Roman"/>
            </a:endParaRPr>
          </a:p>
          <a:p>
            <a:endParaRPr lang="en-US" dirty="0"/>
          </a:p>
        </p:txBody>
      </p:sp>
      <p:pic>
        <p:nvPicPr>
          <p:cNvPr id="7" name="Picture 6">
            <a:extLst>
              <a:ext uri="{FF2B5EF4-FFF2-40B4-BE49-F238E27FC236}">
                <a16:creationId xmlns:a16="http://schemas.microsoft.com/office/drawing/2014/main" id="{0777F42F-0B37-4ED4-8E85-9343D4627C1C}"/>
              </a:ext>
            </a:extLst>
          </p:cNvPr>
          <p:cNvPicPr>
            <a:picLocks noChangeAspect="1"/>
          </p:cNvPicPr>
          <p:nvPr/>
        </p:nvPicPr>
        <p:blipFill>
          <a:blip r:embed="rId2"/>
          <a:stretch>
            <a:fillRect/>
          </a:stretch>
        </p:blipFill>
        <p:spPr>
          <a:xfrm>
            <a:off x="6761017" y="937709"/>
            <a:ext cx="4468973" cy="2872291"/>
          </a:xfrm>
          <a:prstGeom prst="rect">
            <a:avLst/>
          </a:prstGeom>
        </p:spPr>
      </p:pic>
      <p:sp>
        <p:nvSpPr>
          <p:cNvPr id="8" name="TextBox 7">
            <a:extLst>
              <a:ext uri="{FF2B5EF4-FFF2-40B4-BE49-F238E27FC236}">
                <a16:creationId xmlns:a16="http://schemas.microsoft.com/office/drawing/2014/main" id="{17CFEC95-78CB-47E8-86CE-E695022EB86E}"/>
              </a:ext>
            </a:extLst>
          </p:cNvPr>
          <p:cNvSpPr txBox="1"/>
          <p:nvPr/>
        </p:nvSpPr>
        <p:spPr>
          <a:xfrm>
            <a:off x="7233968" y="726188"/>
            <a:ext cx="3646447" cy="369332"/>
          </a:xfrm>
          <a:prstGeom prst="rect">
            <a:avLst/>
          </a:prstGeom>
          <a:noFill/>
        </p:spPr>
        <p:txBody>
          <a:bodyPr wrap="none" rtlCol="0">
            <a:spAutoFit/>
          </a:bodyPr>
          <a:lstStyle/>
          <a:p>
            <a:r>
              <a:rPr lang="en-US" dirty="0"/>
              <a:t>Optical Detection of beam deflection</a:t>
            </a:r>
          </a:p>
        </p:txBody>
      </p:sp>
      <p:pic>
        <p:nvPicPr>
          <p:cNvPr id="10" name="Picture 9" descr="Graphical user interface&#10;&#10;Description automatically generated with medium confidence">
            <a:extLst>
              <a:ext uri="{FF2B5EF4-FFF2-40B4-BE49-F238E27FC236}">
                <a16:creationId xmlns:a16="http://schemas.microsoft.com/office/drawing/2014/main" id="{779285E8-2C90-475C-879E-C7E148B19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3968" y="3994648"/>
            <a:ext cx="3114718" cy="2825232"/>
          </a:xfrm>
          <a:prstGeom prst="rect">
            <a:avLst/>
          </a:prstGeom>
        </p:spPr>
      </p:pic>
      <p:sp>
        <p:nvSpPr>
          <p:cNvPr id="11" name="TextBox 10">
            <a:extLst>
              <a:ext uri="{FF2B5EF4-FFF2-40B4-BE49-F238E27FC236}">
                <a16:creationId xmlns:a16="http://schemas.microsoft.com/office/drawing/2014/main" id="{46592448-3286-4362-8098-A68F807626BA}"/>
              </a:ext>
            </a:extLst>
          </p:cNvPr>
          <p:cNvSpPr txBox="1"/>
          <p:nvPr/>
        </p:nvSpPr>
        <p:spPr>
          <a:xfrm>
            <a:off x="10348687" y="4101378"/>
            <a:ext cx="1828074" cy="646331"/>
          </a:xfrm>
          <a:prstGeom prst="rect">
            <a:avLst/>
          </a:prstGeom>
          <a:noFill/>
        </p:spPr>
        <p:txBody>
          <a:bodyPr wrap="square" rtlCol="0">
            <a:spAutoFit/>
          </a:bodyPr>
          <a:lstStyle/>
          <a:p>
            <a:r>
              <a:rPr lang="en-US" dirty="0"/>
              <a:t>First imaging of Si (111) using AFM</a:t>
            </a:r>
          </a:p>
        </p:txBody>
      </p:sp>
    </p:spTree>
    <p:extLst>
      <p:ext uri="{BB962C8B-B14F-4D97-AF65-F5344CB8AC3E}">
        <p14:creationId xmlns:p14="http://schemas.microsoft.com/office/powerpoint/2010/main" val="323870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8D7A3-1F36-45E8-8F5B-903B4F5A4559}"/>
              </a:ext>
            </a:extLst>
          </p:cNvPr>
          <p:cNvSpPr>
            <a:spLocks noGrp="1"/>
          </p:cNvSpPr>
          <p:nvPr>
            <p:ph type="title"/>
          </p:nvPr>
        </p:nvSpPr>
        <p:spPr>
          <a:xfrm>
            <a:off x="15240" y="0"/>
            <a:ext cx="12176760" cy="937709"/>
          </a:xfrm>
        </p:spPr>
        <p:txBody>
          <a:bodyPr>
            <a:normAutofit/>
          </a:bodyPr>
          <a:lstStyle/>
          <a:p>
            <a:r>
              <a:rPr lang="en-US" dirty="0"/>
              <a:t>Ingredients of Modern Atomic Force Microscopy</a:t>
            </a:r>
          </a:p>
        </p:txBody>
      </p:sp>
      <p:sp>
        <p:nvSpPr>
          <p:cNvPr id="3" name="Content Placeholder 2">
            <a:extLst>
              <a:ext uri="{FF2B5EF4-FFF2-40B4-BE49-F238E27FC236}">
                <a16:creationId xmlns:a16="http://schemas.microsoft.com/office/drawing/2014/main" id="{53202BFB-B574-4782-9A0F-7AA29033F942}"/>
              </a:ext>
            </a:extLst>
          </p:cNvPr>
          <p:cNvSpPr>
            <a:spLocks noGrp="1"/>
          </p:cNvSpPr>
          <p:nvPr>
            <p:ph idx="1"/>
          </p:nvPr>
        </p:nvSpPr>
        <p:spPr>
          <a:xfrm>
            <a:off x="15240" y="854750"/>
            <a:ext cx="5568142" cy="6003250"/>
          </a:xfrm>
        </p:spPr>
        <p:txBody>
          <a:bodyPr>
            <a:normAutofit lnSpcReduction="10000"/>
          </a:bodyPr>
          <a:lstStyle/>
          <a:p>
            <a:r>
              <a:rPr lang="en-US" dirty="0"/>
              <a:t>Precision control over Motion (Piezoelectric Scanners)</a:t>
            </a:r>
          </a:p>
          <a:p>
            <a:endParaRPr lang="en-US" dirty="0"/>
          </a:p>
          <a:p>
            <a:r>
              <a:rPr lang="en-US" dirty="0"/>
              <a:t>Vibrational Isolation</a:t>
            </a:r>
          </a:p>
          <a:p>
            <a:endParaRPr lang="en-US" dirty="0"/>
          </a:p>
          <a:p>
            <a:r>
              <a:rPr lang="en-US" dirty="0"/>
              <a:t>Ultrasharp, nanometer scale probes</a:t>
            </a:r>
          </a:p>
          <a:p>
            <a:endParaRPr lang="en-US" dirty="0"/>
          </a:p>
          <a:p>
            <a:r>
              <a:rPr lang="en-US" dirty="0"/>
              <a:t>Precise Detection of Probe Deflection</a:t>
            </a:r>
          </a:p>
          <a:p>
            <a:endParaRPr lang="en-US" dirty="0"/>
          </a:p>
          <a:p>
            <a:r>
              <a:rPr lang="en-US" dirty="0"/>
              <a:t>Feedback loop to maintain tip-sample separation</a:t>
            </a:r>
          </a:p>
          <a:p>
            <a:endParaRPr lang="en-US" dirty="0"/>
          </a:p>
          <a:p>
            <a:endParaRPr lang="en-US" dirty="0"/>
          </a:p>
        </p:txBody>
      </p:sp>
      <p:pic>
        <p:nvPicPr>
          <p:cNvPr id="5" name="Picture 4">
            <a:extLst>
              <a:ext uri="{FF2B5EF4-FFF2-40B4-BE49-F238E27FC236}">
                <a16:creationId xmlns:a16="http://schemas.microsoft.com/office/drawing/2014/main" id="{A1858A2F-64F0-4AA3-8885-614BA2D69028}"/>
              </a:ext>
            </a:extLst>
          </p:cNvPr>
          <p:cNvPicPr>
            <a:picLocks noChangeAspect="1"/>
          </p:cNvPicPr>
          <p:nvPr/>
        </p:nvPicPr>
        <p:blipFill>
          <a:blip r:embed="rId2"/>
          <a:stretch>
            <a:fillRect/>
          </a:stretch>
        </p:blipFill>
        <p:spPr>
          <a:xfrm rot="10800000">
            <a:off x="8367547" y="917458"/>
            <a:ext cx="3559481" cy="2511542"/>
          </a:xfrm>
          <a:prstGeom prst="rect">
            <a:avLst/>
          </a:prstGeom>
        </p:spPr>
      </p:pic>
      <p:pic>
        <p:nvPicPr>
          <p:cNvPr id="7" name="Picture 6">
            <a:extLst>
              <a:ext uri="{FF2B5EF4-FFF2-40B4-BE49-F238E27FC236}">
                <a16:creationId xmlns:a16="http://schemas.microsoft.com/office/drawing/2014/main" id="{CDCB22BD-BE8B-4151-A296-05EF18EF3BF2}"/>
              </a:ext>
            </a:extLst>
          </p:cNvPr>
          <p:cNvPicPr>
            <a:picLocks noChangeAspect="1"/>
          </p:cNvPicPr>
          <p:nvPr/>
        </p:nvPicPr>
        <p:blipFill>
          <a:blip r:embed="rId3"/>
          <a:stretch>
            <a:fillRect/>
          </a:stretch>
        </p:blipFill>
        <p:spPr>
          <a:xfrm>
            <a:off x="4773407" y="3263629"/>
            <a:ext cx="5158679" cy="3354883"/>
          </a:xfrm>
          <a:prstGeom prst="rect">
            <a:avLst/>
          </a:prstGeom>
        </p:spPr>
      </p:pic>
      <p:pic>
        <p:nvPicPr>
          <p:cNvPr id="9" name="Picture 8">
            <a:extLst>
              <a:ext uri="{FF2B5EF4-FFF2-40B4-BE49-F238E27FC236}">
                <a16:creationId xmlns:a16="http://schemas.microsoft.com/office/drawing/2014/main" id="{68B55F90-6933-4035-A560-AA21521DBFB8}"/>
              </a:ext>
            </a:extLst>
          </p:cNvPr>
          <p:cNvPicPr>
            <a:picLocks noChangeAspect="1"/>
          </p:cNvPicPr>
          <p:nvPr/>
        </p:nvPicPr>
        <p:blipFill>
          <a:blip r:embed="rId4"/>
          <a:stretch>
            <a:fillRect/>
          </a:stretch>
        </p:blipFill>
        <p:spPr>
          <a:xfrm>
            <a:off x="5444486" y="854750"/>
            <a:ext cx="2328268" cy="2408880"/>
          </a:xfrm>
          <a:prstGeom prst="rect">
            <a:avLst/>
          </a:prstGeom>
        </p:spPr>
      </p:pic>
    </p:spTree>
    <p:extLst>
      <p:ext uri="{BB962C8B-B14F-4D97-AF65-F5344CB8AC3E}">
        <p14:creationId xmlns:p14="http://schemas.microsoft.com/office/powerpoint/2010/main" val="1608875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DF06-92A8-4BD4-BA95-8DDCE90E759C}"/>
              </a:ext>
            </a:extLst>
          </p:cNvPr>
          <p:cNvSpPr>
            <a:spLocks noGrp="1"/>
          </p:cNvSpPr>
          <p:nvPr>
            <p:ph type="title"/>
          </p:nvPr>
        </p:nvSpPr>
        <p:spPr/>
        <p:txBody>
          <a:bodyPr/>
          <a:lstStyle/>
          <a:p>
            <a:r>
              <a:rPr lang="en-US" dirty="0"/>
              <a:t>Autobiography</a:t>
            </a:r>
          </a:p>
        </p:txBody>
      </p:sp>
      <p:sp>
        <p:nvSpPr>
          <p:cNvPr id="3" name="Content Placeholder 2">
            <a:extLst>
              <a:ext uri="{FF2B5EF4-FFF2-40B4-BE49-F238E27FC236}">
                <a16:creationId xmlns:a16="http://schemas.microsoft.com/office/drawing/2014/main" id="{B16CF8E6-18CF-46E7-8677-758814C6F061}"/>
              </a:ext>
            </a:extLst>
          </p:cNvPr>
          <p:cNvSpPr>
            <a:spLocks noGrp="1"/>
          </p:cNvSpPr>
          <p:nvPr>
            <p:ph idx="1"/>
          </p:nvPr>
        </p:nvSpPr>
        <p:spPr>
          <a:xfrm>
            <a:off x="15240" y="1253331"/>
            <a:ext cx="6995160" cy="5444930"/>
          </a:xfrm>
        </p:spPr>
        <p:txBody>
          <a:bodyPr>
            <a:normAutofit lnSpcReduction="10000"/>
          </a:bodyPr>
          <a:lstStyle/>
          <a:p>
            <a:r>
              <a:rPr lang="en-US" dirty="0"/>
              <a:t>Born/raised up in Wyoming</a:t>
            </a:r>
          </a:p>
          <a:p>
            <a:r>
              <a:rPr lang="en-US" dirty="0"/>
              <a:t>Undergraduate at Michigan State University</a:t>
            </a:r>
          </a:p>
          <a:p>
            <a:r>
              <a:rPr lang="en-US" dirty="0"/>
              <a:t>Ph.D. at the University of Washington</a:t>
            </a:r>
          </a:p>
          <a:p>
            <a:pPr lvl="1"/>
            <a:r>
              <a:rPr lang="en-US" dirty="0"/>
              <a:t>Thesis was on combining optical microscopy with atomic force microscopy to map the optical properties of materials with nanometer spatial resolution.   </a:t>
            </a:r>
          </a:p>
          <a:p>
            <a:r>
              <a:rPr lang="en-US" dirty="0"/>
              <a:t>Spend ~4.5 years living in Kansas City working for an ultrafast laser company based in Vienna, Austria</a:t>
            </a:r>
          </a:p>
          <a:p>
            <a:r>
              <a:rPr lang="en-US" dirty="0"/>
              <a:t>Postdoc in Madison, WI in ultrafast spectroscopy</a:t>
            </a:r>
          </a:p>
          <a:p>
            <a:r>
              <a:rPr lang="en-US" dirty="0"/>
              <a:t>Present day: here at Los Alamos National Laboratory</a:t>
            </a:r>
          </a:p>
          <a:p>
            <a:endParaRPr lang="en-US" dirty="0"/>
          </a:p>
        </p:txBody>
      </p:sp>
      <p:pic>
        <p:nvPicPr>
          <p:cNvPr id="5" name="Picture 4" descr="Map&#10;&#10;Description automatically generated">
            <a:extLst>
              <a:ext uri="{FF2B5EF4-FFF2-40B4-BE49-F238E27FC236}">
                <a16:creationId xmlns:a16="http://schemas.microsoft.com/office/drawing/2014/main" id="{FC63EF1C-E8F2-4043-A96D-20D861B7D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1262" y="159739"/>
            <a:ext cx="2954995" cy="2536371"/>
          </a:xfrm>
          <a:prstGeom prst="rect">
            <a:avLst/>
          </a:prstGeom>
        </p:spPr>
      </p:pic>
      <p:pic>
        <p:nvPicPr>
          <p:cNvPr id="7" name="Picture 6" descr="A screenshot of a video game&#10;&#10;Description automatically generated with medium confidence">
            <a:extLst>
              <a:ext uri="{FF2B5EF4-FFF2-40B4-BE49-F238E27FC236}">
                <a16:creationId xmlns:a16="http://schemas.microsoft.com/office/drawing/2014/main" id="{5AAB1608-104D-45A0-84A5-2FD9B9681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8427" y="2728767"/>
            <a:ext cx="3782592" cy="2148033"/>
          </a:xfrm>
          <a:prstGeom prst="rect">
            <a:avLst/>
          </a:prstGeom>
        </p:spPr>
      </p:pic>
      <p:pic>
        <p:nvPicPr>
          <p:cNvPr id="8" name="Picture 2" descr="Center for Integrated Nanotechnologies - Home | Facebook">
            <a:extLst>
              <a:ext uri="{FF2B5EF4-FFF2-40B4-BE49-F238E27FC236}">
                <a16:creationId xmlns:a16="http://schemas.microsoft.com/office/drawing/2014/main" id="{E33044C8-0B02-4739-8DA1-25311CF5A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256" y="4604475"/>
            <a:ext cx="1970315" cy="1970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653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19E7-B0FA-1846-90B9-83F136A72C95}"/>
              </a:ext>
            </a:extLst>
          </p:cNvPr>
          <p:cNvSpPr>
            <a:spLocks noGrp="1"/>
          </p:cNvSpPr>
          <p:nvPr>
            <p:ph type="title"/>
          </p:nvPr>
        </p:nvSpPr>
        <p:spPr/>
        <p:txBody>
          <a:bodyPr/>
          <a:lstStyle/>
          <a:p>
            <a:r>
              <a:rPr lang="en-US" dirty="0"/>
              <a:t>Vibration Isolation</a:t>
            </a:r>
          </a:p>
        </p:txBody>
      </p:sp>
      <p:sp>
        <p:nvSpPr>
          <p:cNvPr id="3" name="Content Placeholder 2">
            <a:extLst>
              <a:ext uri="{FF2B5EF4-FFF2-40B4-BE49-F238E27FC236}">
                <a16:creationId xmlns:a16="http://schemas.microsoft.com/office/drawing/2014/main" id="{0C95E95A-4E4C-8F4D-BD50-8756B6CB07BA}"/>
              </a:ext>
            </a:extLst>
          </p:cNvPr>
          <p:cNvSpPr>
            <a:spLocks noGrp="1"/>
          </p:cNvSpPr>
          <p:nvPr>
            <p:ph idx="1"/>
          </p:nvPr>
        </p:nvSpPr>
        <p:spPr>
          <a:xfrm>
            <a:off x="15240" y="1253330"/>
            <a:ext cx="5423034" cy="5604669"/>
          </a:xfrm>
        </p:spPr>
        <p:txBody>
          <a:bodyPr>
            <a:normAutofit/>
          </a:bodyPr>
          <a:lstStyle/>
          <a:p>
            <a:r>
              <a:rPr lang="en-US" dirty="0"/>
              <a:t>Building Vibrations  ~100 nm</a:t>
            </a:r>
          </a:p>
          <a:p>
            <a:endParaRPr lang="en-US" dirty="0"/>
          </a:p>
          <a:p>
            <a:r>
              <a:rPr lang="en-US" dirty="0"/>
              <a:t>For a target accuracy ~ 0.1Å =0.01 nm necessary for atomic precision, a factor of 10 lower vibrational noise would roughly be required: ~ 1 pm</a:t>
            </a:r>
          </a:p>
          <a:p>
            <a:endParaRPr lang="en-US" dirty="0"/>
          </a:p>
          <a:p>
            <a:r>
              <a:rPr lang="en-US" dirty="0"/>
              <a:t>Factor of 10</a:t>
            </a:r>
            <a:r>
              <a:rPr lang="en-US" baseline="30000" dirty="0"/>
              <a:t>-5</a:t>
            </a:r>
            <a:r>
              <a:rPr lang="en-US" dirty="0"/>
              <a:t> reduction in vibrational noise is necessary to obtain a sufficiently stable tip-sample distance</a:t>
            </a:r>
          </a:p>
        </p:txBody>
      </p:sp>
      <p:pic>
        <p:nvPicPr>
          <p:cNvPr id="4" name="Picture 3">
            <a:extLst>
              <a:ext uri="{FF2B5EF4-FFF2-40B4-BE49-F238E27FC236}">
                <a16:creationId xmlns:a16="http://schemas.microsoft.com/office/drawing/2014/main" id="{603DE5D2-35EA-F242-A971-FCA1151B4CFB}"/>
              </a:ext>
            </a:extLst>
          </p:cNvPr>
          <p:cNvPicPr>
            <a:picLocks noChangeAspect="1"/>
          </p:cNvPicPr>
          <p:nvPr/>
        </p:nvPicPr>
        <p:blipFill>
          <a:blip r:embed="rId2"/>
          <a:stretch>
            <a:fillRect/>
          </a:stretch>
        </p:blipFill>
        <p:spPr>
          <a:xfrm>
            <a:off x="7210258" y="468854"/>
            <a:ext cx="2616200" cy="3086100"/>
          </a:xfrm>
          <a:prstGeom prst="rect">
            <a:avLst/>
          </a:prstGeom>
        </p:spPr>
      </p:pic>
      <p:pic>
        <p:nvPicPr>
          <p:cNvPr id="5" name="Picture 4">
            <a:extLst>
              <a:ext uri="{FF2B5EF4-FFF2-40B4-BE49-F238E27FC236}">
                <a16:creationId xmlns:a16="http://schemas.microsoft.com/office/drawing/2014/main" id="{F9F96EFC-37BA-C847-AA3D-EB99DED9A023}"/>
              </a:ext>
            </a:extLst>
          </p:cNvPr>
          <p:cNvPicPr>
            <a:picLocks noChangeAspect="1"/>
          </p:cNvPicPr>
          <p:nvPr/>
        </p:nvPicPr>
        <p:blipFill>
          <a:blip r:embed="rId3"/>
          <a:stretch>
            <a:fillRect/>
          </a:stretch>
        </p:blipFill>
        <p:spPr>
          <a:xfrm>
            <a:off x="6258760" y="3344462"/>
            <a:ext cx="4521535" cy="3323706"/>
          </a:xfrm>
          <a:prstGeom prst="rect">
            <a:avLst/>
          </a:prstGeom>
        </p:spPr>
      </p:pic>
    </p:spTree>
    <p:extLst>
      <p:ext uri="{BB962C8B-B14F-4D97-AF65-F5344CB8AC3E}">
        <p14:creationId xmlns:p14="http://schemas.microsoft.com/office/powerpoint/2010/main" val="579243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D63A8-CDA9-AD45-8CDE-D9BEC33AF8F3}"/>
              </a:ext>
            </a:extLst>
          </p:cNvPr>
          <p:cNvSpPr>
            <a:spLocks noGrp="1"/>
          </p:cNvSpPr>
          <p:nvPr>
            <p:ph type="title"/>
          </p:nvPr>
        </p:nvSpPr>
        <p:spPr/>
        <p:txBody>
          <a:bodyPr/>
          <a:lstStyle/>
          <a:p>
            <a:r>
              <a:rPr lang="en-US" dirty="0"/>
              <a:t>Anti-Resonant Vibration Isolation</a:t>
            </a:r>
          </a:p>
        </p:txBody>
      </p:sp>
      <p:sp>
        <p:nvSpPr>
          <p:cNvPr id="3" name="Content Placeholder 2">
            <a:extLst>
              <a:ext uri="{FF2B5EF4-FFF2-40B4-BE49-F238E27FC236}">
                <a16:creationId xmlns:a16="http://schemas.microsoft.com/office/drawing/2014/main" id="{FBB530B2-9AE2-B84A-9ED5-DB1E30EFE16D}"/>
              </a:ext>
            </a:extLst>
          </p:cNvPr>
          <p:cNvSpPr>
            <a:spLocks noGrp="1"/>
          </p:cNvSpPr>
          <p:nvPr>
            <p:ph idx="1"/>
          </p:nvPr>
        </p:nvSpPr>
        <p:spPr>
          <a:xfrm>
            <a:off x="15240" y="1253331"/>
            <a:ext cx="4613082" cy="4351338"/>
          </a:xfrm>
        </p:spPr>
        <p:txBody>
          <a:bodyPr/>
          <a:lstStyle/>
          <a:p>
            <a:r>
              <a:rPr lang="en-US" dirty="0"/>
              <a:t>Matching anti-resonant spring vibrational transfer functions allows us to reach the required 10</a:t>
            </a:r>
            <a:r>
              <a:rPr lang="en-US" baseline="30000" dirty="0"/>
              <a:t>-5</a:t>
            </a:r>
            <a:r>
              <a:rPr lang="en-US" dirty="0"/>
              <a:t> reduction necessary for achieving atomic resolution scanning</a:t>
            </a:r>
          </a:p>
        </p:txBody>
      </p:sp>
      <p:pic>
        <p:nvPicPr>
          <p:cNvPr id="4" name="Picture 3">
            <a:extLst>
              <a:ext uri="{FF2B5EF4-FFF2-40B4-BE49-F238E27FC236}">
                <a16:creationId xmlns:a16="http://schemas.microsoft.com/office/drawing/2014/main" id="{370C63BB-F0C9-A540-B26B-ED86245B20C7}"/>
              </a:ext>
            </a:extLst>
          </p:cNvPr>
          <p:cNvPicPr>
            <a:picLocks noChangeAspect="1"/>
          </p:cNvPicPr>
          <p:nvPr/>
        </p:nvPicPr>
        <p:blipFill>
          <a:blip r:embed="rId2"/>
          <a:stretch>
            <a:fillRect/>
          </a:stretch>
        </p:blipFill>
        <p:spPr>
          <a:xfrm>
            <a:off x="4803608" y="957384"/>
            <a:ext cx="3661345" cy="2431133"/>
          </a:xfrm>
          <a:prstGeom prst="rect">
            <a:avLst/>
          </a:prstGeom>
        </p:spPr>
      </p:pic>
      <p:pic>
        <p:nvPicPr>
          <p:cNvPr id="5" name="Picture 4">
            <a:extLst>
              <a:ext uri="{FF2B5EF4-FFF2-40B4-BE49-F238E27FC236}">
                <a16:creationId xmlns:a16="http://schemas.microsoft.com/office/drawing/2014/main" id="{4468EC57-E103-F143-AB57-DC54CAAF38D4}"/>
              </a:ext>
            </a:extLst>
          </p:cNvPr>
          <p:cNvPicPr>
            <a:picLocks noChangeAspect="1"/>
          </p:cNvPicPr>
          <p:nvPr/>
        </p:nvPicPr>
        <p:blipFill>
          <a:blip r:embed="rId3"/>
          <a:stretch>
            <a:fillRect/>
          </a:stretch>
        </p:blipFill>
        <p:spPr>
          <a:xfrm>
            <a:off x="8640239" y="937709"/>
            <a:ext cx="3549956" cy="2729095"/>
          </a:xfrm>
          <a:prstGeom prst="rect">
            <a:avLst/>
          </a:prstGeom>
        </p:spPr>
      </p:pic>
      <p:pic>
        <p:nvPicPr>
          <p:cNvPr id="6" name="Picture 5">
            <a:extLst>
              <a:ext uri="{FF2B5EF4-FFF2-40B4-BE49-F238E27FC236}">
                <a16:creationId xmlns:a16="http://schemas.microsoft.com/office/drawing/2014/main" id="{519366AF-16CA-8841-A7B0-4145C2ECB988}"/>
              </a:ext>
            </a:extLst>
          </p:cNvPr>
          <p:cNvPicPr>
            <a:picLocks noChangeAspect="1"/>
          </p:cNvPicPr>
          <p:nvPr/>
        </p:nvPicPr>
        <p:blipFill>
          <a:blip r:embed="rId4"/>
          <a:stretch>
            <a:fillRect/>
          </a:stretch>
        </p:blipFill>
        <p:spPr>
          <a:xfrm>
            <a:off x="6370480" y="3686478"/>
            <a:ext cx="4160360" cy="3171521"/>
          </a:xfrm>
          <a:prstGeom prst="rect">
            <a:avLst/>
          </a:prstGeom>
        </p:spPr>
      </p:pic>
    </p:spTree>
    <p:extLst>
      <p:ext uri="{BB962C8B-B14F-4D97-AF65-F5344CB8AC3E}">
        <p14:creationId xmlns:p14="http://schemas.microsoft.com/office/powerpoint/2010/main" val="1851488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A4A688-74FD-2246-81A6-FAB3CB98F810}"/>
              </a:ext>
            </a:extLst>
          </p:cNvPr>
          <p:cNvPicPr>
            <a:picLocks noChangeAspect="1"/>
          </p:cNvPicPr>
          <p:nvPr/>
        </p:nvPicPr>
        <p:blipFill>
          <a:blip r:embed="rId2"/>
          <a:stretch>
            <a:fillRect/>
          </a:stretch>
        </p:blipFill>
        <p:spPr>
          <a:xfrm>
            <a:off x="7480300" y="0"/>
            <a:ext cx="4711700" cy="6642100"/>
          </a:xfrm>
          <a:prstGeom prst="rect">
            <a:avLst/>
          </a:prstGeom>
        </p:spPr>
      </p:pic>
      <p:sp>
        <p:nvSpPr>
          <p:cNvPr id="2" name="Title 1">
            <a:extLst>
              <a:ext uri="{FF2B5EF4-FFF2-40B4-BE49-F238E27FC236}">
                <a16:creationId xmlns:a16="http://schemas.microsoft.com/office/drawing/2014/main" id="{592172D2-4A44-8E44-AB33-828E7F02976F}"/>
              </a:ext>
            </a:extLst>
          </p:cNvPr>
          <p:cNvSpPr>
            <a:spLocks noGrp="1"/>
          </p:cNvSpPr>
          <p:nvPr>
            <p:ph type="title"/>
          </p:nvPr>
        </p:nvSpPr>
        <p:spPr>
          <a:xfrm>
            <a:off x="15240" y="0"/>
            <a:ext cx="7465060" cy="937709"/>
          </a:xfrm>
        </p:spPr>
        <p:txBody>
          <a:bodyPr>
            <a:normAutofit fontScale="90000"/>
          </a:bodyPr>
          <a:lstStyle/>
          <a:p>
            <a:r>
              <a:rPr lang="en-US" dirty="0"/>
              <a:t>Creating a Sharp Probe using etching</a:t>
            </a:r>
          </a:p>
        </p:txBody>
      </p:sp>
      <p:sp>
        <p:nvSpPr>
          <p:cNvPr id="3" name="Content Placeholder 2">
            <a:extLst>
              <a:ext uri="{FF2B5EF4-FFF2-40B4-BE49-F238E27FC236}">
                <a16:creationId xmlns:a16="http://schemas.microsoft.com/office/drawing/2014/main" id="{54EE5122-F387-1E42-8567-0BEFA0123CE6}"/>
              </a:ext>
            </a:extLst>
          </p:cNvPr>
          <p:cNvSpPr>
            <a:spLocks noGrp="1"/>
          </p:cNvSpPr>
          <p:nvPr>
            <p:ph idx="1"/>
          </p:nvPr>
        </p:nvSpPr>
        <p:spPr>
          <a:xfrm>
            <a:off x="15240" y="1145380"/>
            <a:ext cx="7652886" cy="5712619"/>
          </a:xfrm>
        </p:spPr>
        <p:txBody>
          <a:bodyPr/>
          <a:lstStyle/>
          <a:p>
            <a:r>
              <a:rPr lang="en-US" dirty="0"/>
              <a:t>produced by semiconductor microfabrication processes using silicon or silicon nitride.</a:t>
            </a:r>
          </a:p>
          <a:p>
            <a:r>
              <a:rPr lang="en-US" dirty="0"/>
              <a:t>a)  a structured SiO</a:t>
            </a:r>
            <a:r>
              <a:rPr lang="en-US" baseline="-25000" dirty="0"/>
              <a:t>2</a:t>
            </a:r>
            <a:r>
              <a:rPr lang="en-US" dirty="0"/>
              <a:t> layer is formed on a Si(100)-oriented wafer</a:t>
            </a:r>
          </a:p>
          <a:p>
            <a:r>
              <a:rPr lang="en-US" dirty="0"/>
              <a:t>b) wet etching leads to a preferred etching in the (100) direction in areas where no SiO</a:t>
            </a:r>
            <a:r>
              <a:rPr lang="en-US" baseline="-25000" dirty="0"/>
              <a:t>2</a:t>
            </a:r>
            <a:r>
              <a:rPr lang="en-US" dirty="0"/>
              <a:t> layer is present. SiO</a:t>
            </a:r>
            <a:r>
              <a:rPr lang="en-US" baseline="-25000" dirty="0"/>
              <a:t>2</a:t>
            </a:r>
            <a:r>
              <a:rPr lang="en-US" dirty="0"/>
              <a:t> pad falls off and etching is complete</a:t>
            </a:r>
          </a:p>
          <a:p>
            <a:r>
              <a:rPr lang="en-US" dirty="0"/>
              <a:t>c) the top of the wafer and on the bottom the handle part (cantilever base) are covered by Si</a:t>
            </a:r>
            <a:r>
              <a:rPr lang="en-US" baseline="-25000" dirty="0"/>
              <a:t>3</a:t>
            </a:r>
            <a:r>
              <a:rPr lang="en-US" dirty="0"/>
              <a:t> N</a:t>
            </a:r>
            <a:r>
              <a:rPr lang="en-US" baseline="-25000" dirty="0"/>
              <a:t>4</a:t>
            </a:r>
            <a:r>
              <a:rPr lang="en-US" dirty="0"/>
              <a:t> to protect the tip structure </a:t>
            </a:r>
          </a:p>
          <a:p>
            <a:r>
              <a:rPr lang="en-US" dirty="0"/>
              <a:t>d) wet etching thins the back of the cantilever</a:t>
            </a:r>
          </a:p>
          <a:p>
            <a:r>
              <a:rPr lang="en-US" dirty="0"/>
              <a:t>e) Final wet etching of Si</a:t>
            </a:r>
            <a:r>
              <a:rPr lang="en-US" baseline="-25000" dirty="0"/>
              <a:t>3</a:t>
            </a:r>
            <a:r>
              <a:rPr lang="en-US" dirty="0"/>
              <a:t> N</a:t>
            </a:r>
            <a:r>
              <a:rPr lang="en-US" baseline="-25000" dirty="0"/>
              <a:t>4</a:t>
            </a:r>
            <a:r>
              <a:rPr lang="en-US" dirty="0"/>
              <a:t> removes cantilever</a:t>
            </a:r>
          </a:p>
          <a:p>
            <a:endParaRPr lang="en-US" dirty="0"/>
          </a:p>
          <a:p>
            <a:endParaRPr lang="en-US" dirty="0"/>
          </a:p>
          <a:p>
            <a:endParaRPr lang="en-US" dirty="0"/>
          </a:p>
        </p:txBody>
      </p:sp>
    </p:spTree>
    <p:extLst>
      <p:ext uri="{BB962C8B-B14F-4D97-AF65-F5344CB8AC3E}">
        <p14:creationId xmlns:p14="http://schemas.microsoft.com/office/powerpoint/2010/main" val="212340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50D-A521-DE43-96B0-18341EBD7EED}"/>
              </a:ext>
            </a:extLst>
          </p:cNvPr>
          <p:cNvSpPr>
            <a:spLocks noGrp="1"/>
          </p:cNvSpPr>
          <p:nvPr>
            <p:ph type="title"/>
          </p:nvPr>
        </p:nvSpPr>
        <p:spPr/>
        <p:txBody>
          <a:bodyPr/>
          <a:lstStyle/>
          <a:p>
            <a:r>
              <a:rPr lang="en-US" dirty="0"/>
              <a:t>What do AFM probes look like in practice?</a:t>
            </a:r>
          </a:p>
        </p:txBody>
      </p:sp>
      <p:sp>
        <p:nvSpPr>
          <p:cNvPr id="3" name="Content Placeholder 2">
            <a:extLst>
              <a:ext uri="{FF2B5EF4-FFF2-40B4-BE49-F238E27FC236}">
                <a16:creationId xmlns:a16="http://schemas.microsoft.com/office/drawing/2014/main" id="{4909D101-8E8E-584A-B595-60B80ABE6B91}"/>
              </a:ext>
            </a:extLst>
          </p:cNvPr>
          <p:cNvSpPr>
            <a:spLocks noGrp="1"/>
          </p:cNvSpPr>
          <p:nvPr>
            <p:ph idx="1"/>
          </p:nvPr>
        </p:nvSpPr>
        <p:spPr>
          <a:xfrm>
            <a:off x="15240" y="937710"/>
            <a:ext cx="6690360" cy="5781746"/>
          </a:xfrm>
        </p:spPr>
        <p:txBody>
          <a:bodyPr>
            <a:normAutofit fontScale="85000" lnSpcReduction="20000"/>
          </a:bodyPr>
          <a:lstStyle/>
          <a:p>
            <a:r>
              <a:rPr lang="en-US" dirty="0"/>
              <a:t>Cantilever and Self-Sensing probes</a:t>
            </a:r>
          </a:p>
          <a:p>
            <a:endParaRPr lang="en-US" dirty="0"/>
          </a:p>
          <a:p>
            <a:r>
              <a:rPr lang="en-US" dirty="0"/>
              <a:t>Tip Shape</a:t>
            </a:r>
          </a:p>
          <a:p>
            <a:pPr lvl="1"/>
            <a:r>
              <a:rPr lang="en-US" dirty="0"/>
              <a:t>Conical</a:t>
            </a:r>
          </a:p>
          <a:p>
            <a:pPr lvl="1"/>
            <a:r>
              <a:rPr lang="en-US" dirty="0"/>
              <a:t>Pyramidal</a:t>
            </a:r>
          </a:p>
          <a:p>
            <a:pPr lvl="1"/>
            <a:r>
              <a:rPr lang="en-US" dirty="0"/>
              <a:t>Needle</a:t>
            </a:r>
          </a:p>
          <a:p>
            <a:pPr lvl="1"/>
            <a:r>
              <a:rPr lang="en-US" dirty="0"/>
              <a:t>Forward Pointing</a:t>
            </a:r>
          </a:p>
          <a:p>
            <a:pPr lvl="1"/>
            <a:endParaRPr lang="en-US" dirty="0"/>
          </a:p>
          <a:p>
            <a:r>
              <a:rPr lang="en-US" dirty="0"/>
              <a:t>Coatings:  </a:t>
            </a:r>
          </a:p>
          <a:p>
            <a:pPr lvl="1"/>
            <a:r>
              <a:rPr lang="en-US" dirty="0"/>
              <a:t>Insulating: Silicon Nitride</a:t>
            </a:r>
          </a:p>
          <a:p>
            <a:pPr lvl="1"/>
            <a:r>
              <a:rPr lang="en-US" dirty="0"/>
              <a:t>Conductive: Gold, </a:t>
            </a:r>
            <a:r>
              <a:rPr lang="en-US" dirty="0" err="1"/>
              <a:t>PtIr</a:t>
            </a:r>
            <a:r>
              <a:rPr lang="en-US" dirty="0"/>
              <a:t>, Diamond, Tungsten</a:t>
            </a:r>
          </a:p>
          <a:p>
            <a:pPr lvl="1"/>
            <a:r>
              <a:rPr lang="en-US" dirty="0"/>
              <a:t>Magnetic: Cobalt</a:t>
            </a:r>
          </a:p>
          <a:p>
            <a:pPr lvl="1"/>
            <a:endParaRPr lang="en-US" dirty="0"/>
          </a:p>
          <a:p>
            <a:r>
              <a:rPr lang="en-US" dirty="0"/>
              <a:t>Tip Radius: 2-100 nm, Typically 10-20 nm</a:t>
            </a:r>
          </a:p>
          <a:p>
            <a:r>
              <a:rPr lang="en-US" dirty="0"/>
              <a:t>Resonance Frequency: 20-500 kHz</a:t>
            </a:r>
          </a:p>
          <a:p>
            <a:r>
              <a:rPr lang="en-US" dirty="0"/>
              <a:t>Spring Constant, k:  0.1-100 N/m</a:t>
            </a:r>
          </a:p>
          <a:p>
            <a:pPr lvl="1"/>
            <a:r>
              <a:rPr lang="en-US" dirty="0"/>
              <a:t>Softer: good for Force Sensing</a:t>
            </a:r>
          </a:p>
          <a:p>
            <a:pPr lvl="1"/>
            <a:r>
              <a:rPr lang="en-US" dirty="0"/>
              <a:t>Stiffer: Nanoindentation</a:t>
            </a:r>
          </a:p>
          <a:p>
            <a:pPr lvl="1"/>
            <a:endParaRPr lang="en-US" dirty="0"/>
          </a:p>
          <a:p>
            <a:endParaRPr lang="en-US" dirty="0"/>
          </a:p>
          <a:p>
            <a:endParaRPr lang="en-US" dirty="0"/>
          </a:p>
        </p:txBody>
      </p:sp>
      <p:pic>
        <p:nvPicPr>
          <p:cNvPr id="4" name="Picture 3">
            <a:extLst>
              <a:ext uri="{FF2B5EF4-FFF2-40B4-BE49-F238E27FC236}">
                <a16:creationId xmlns:a16="http://schemas.microsoft.com/office/drawing/2014/main" id="{D2ACD99E-AE78-8B4F-AA64-DA02AB6AE544}"/>
              </a:ext>
            </a:extLst>
          </p:cNvPr>
          <p:cNvPicPr>
            <a:picLocks noChangeAspect="1"/>
          </p:cNvPicPr>
          <p:nvPr/>
        </p:nvPicPr>
        <p:blipFill>
          <a:blip r:embed="rId2"/>
          <a:stretch>
            <a:fillRect/>
          </a:stretch>
        </p:blipFill>
        <p:spPr>
          <a:xfrm>
            <a:off x="9636103" y="73385"/>
            <a:ext cx="2431206" cy="2359891"/>
          </a:xfrm>
          <a:prstGeom prst="rect">
            <a:avLst/>
          </a:prstGeom>
        </p:spPr>
      </p:pic>
      <p:sp>
        <p:nvSpPr>
          <p:cNvPr id="5" name="TextBox 4">
            <a:extLst>
              <a:ext uri="{FF2B5EF4-FFF2-40B4-BE49-F238E27FC236}">
                <a16:creationId xmlns:a16="http://schemas.microsoft.com/office/drawing/2014/main" id="{14285A36-CA18-774D-960E-23015883E975}"/>
              </a:ext>
            </a:extLst>
          </p:cNvPr>
          <p:cNvSpPr txBox="1"/>
          <p:nvPr/>
        </p:nvSpPr>
        <p:spPr>
          <a:xfrm>
            <a:off x="9690131" y="145688"/>
            <a:ext cx="1121397" cy="646331"/>
          </a:xfrm>
          <a:prstGeom prst="rect">
            <a:avLst/>
          </a:prstGeom>
          <a:noFill/>
        </p:spPr>
        <p:txBody>
          <a:bodyPr wrap="none" rtlCol="0">
            <a:spAutoFit/>
          </a:bodyPr>
          <a:lstStyle/>
          <a:p>
            <a:r>
              <a:rPr lang="en-US" dirty="0">
                <a:solidFill>
                  <a:schemeClr val="bg1"/>
                </a:solidFill>
              </a:rPr>
              <a:t>Scout-150</a:t>
            </a:r>
          </a:p>
          <a:p>
            <a:r>
              <a:rPr lang="en-US" dirty="0">
                <a:solidFill>
                  <a:schemeClr val="bg1"/>
                </a:solidFill>
              </a:rPr>
              <a:t>Nu Nano</a:t>
            </a:r>
          </a:p>
        </p:txBody>
      </p:sp>
      <p:pic>
        <p:nvPicPr>
          <p:cNvPr id="6" name="Picture 5">
            <a:extLst>
              <a:ext uri="{FF2B5EF4-FFF2-40B4-BE49-F238E27FC236}">
                <a16:creationId xmlns:a16="http://schemas.microsoft.com/office/drawing/2014/main" id="{375F1029-E4AA-0F44-A173-0E7B236C74D6}"/>
              </a:ext>
            </a:extLst>
          </p:cNvPr>
          <p:cNvPicPr>
            <a:picLocks noChangeAspect="1"/>
          </p:cNvPicPr>
          <p:nvPr/>
        </p:nvPicPr>
        <p:blipFill>
          <a:blip r:embed="rId3"/>
          <a:stretch>
            <a:fillRect/>
          </a:stretch>
        </p:blipFill>
        <p:spPr>
          <a:xfrm>
            <a:off x="9641086" y="3098258"/>
            <a:ext cx="2363932" cy="2363932"/>
          </a:xfrm>
          <a:prstGeom prst="rect">
            <a:avLst/>
          </a:prstGeom>
        </p:spPr>
      </p:pic>
      <p:sp>
        <p:nvSpPr>
          <p:cNvPr id="8" name="TextBox 7">
            <a:extLst>
              <a:ext uri="{FF2B5EF4-FFF2-40B4-BE49-F238E27FC236}">
                <a16:creationId xmlns:a16="http://schemas.microsoft.com/office/drawing/2014/main" id="{86DE87F6-1797-314C-813C-9AAB463B0B50}"/>
              </a:ext>
            </a:extLst>
          </p:cNvPr>
          <p:cNvSpPr txBox="1"/>
          <p:nvPr/>
        </p:nvSpPr>
        <p:spPr>
          <a:xfrm>
            <a:off x="9701655" y="3090717"/>
            <a:ext cx="1693669" cy="369332"/>
          </a:xfrm>
          <a:prstGeom prst="rect">
            <a:avLst/>
          </a:prstGeom>
          <a:noFill/>
        </p:spPr>
        <p:txBody>
          <a:bodyPr wrap="none" rtlCol="0">
            <a:spAutoFit/>
          </a:bodyPr>
          <a:lstStyle/>
          <a:p>
            <a:r>
              <a:rPr lang="en-US" dirty="0">
                <a:solidFill>
                  <a:schemeClr val="bg1"/>
                </a:solidFill>
              </a:rPr>
              <a:t>Bruker PF-TUNA</a:t>
            </a:r>
          </a:p>
        </p:txBody>
      </p:sp>
      <p:pic>
        <p:nvPicPr>
          <p:cNvPr id="9" name="Picture 8">
            <a:extLst>
              <a:ext uri="{FF2B5EF4-FFF2-40B4-BE49-F238E27FC236}">
                <a16:creationId xmlns:a16="http://schemas.microsoft.com/office/drawing/2014/main" id="{F904FDAA-81D0-D443-AE85-AF7CE648CC6E}"/>
              </a:ext>
            </a:extLst>
          </p:cNvPr>
          <p:cNvPicPr>
            <a:picLocks noChangeAspect="1"/>
          </p:cNvPicPr>
          <p:nvPr/>
        </p:nvPicPr>
        <p:blipFill>
          <a:blip r:embed="rId4"/>
          <a:stretch>
            <a:fillRect/>
          </a:stretch>
        </p:blipFill>
        <p:spPr>
          <a:xfrm>
            <a:off x="6175618" y="1121858"/>
            <a:ext cx="3297912" cy="2241839"/>
          </a:xfrm>
          <a:prstGeom prst="rect">
            <a:avLst/>
          </a:prstGeom>
        </p:spPr>
      </p:pic>
      <p:sp>
        <p:nvSpPr>
          <p:cNvPr id="10" name="TextBox 9">
            <a:extLst>
              <a:ext uri="{FF2B5EF4-FFF2-40B4-BE49-F238E27FC236}">
                <a16:creationId xmlns:a16="http://schemas.microsoft.com/office/drawing/2014/main" id="{1C81EAE1-29D2-194B-A4D2-2E43E7927C14}"/>
              </a:ext>
            </a:extLst>
          </p:cNvPr>
          <p:cNvSpPr txBox="1"/>
          <p:nvPr/>
        </p:nvSpPr>
        <p:spPr>
          <a:xfrm>
            <a:off x="6175618" y="1121858"/>
            <a:ext cx="1642373" cy="369332"/>
          </a:xfrm>
          <a:prstGeom prst="rect">
            <a:avLst/>
          </a:prstGeom>
          <a:noFill/>
        </p:spPr>
        <p:txBody>
          <a:bodyPr wrap="none" rtlCol="0">
            <a:spAutoFit/>
          </a:bodyPr>
          <a:lstStyle/>
          <a:p>
            <a:r>
              <a:rPr lang="en-US" dirty="0">
                <a:solidFill>
                  <a:schemeClr val="bg1"/>
                </a:solidFill>
              </a:rPr>
              <a:t>Bruker SCM-PIT</a:t>
            </a:r>
          </a:p>
        </p:txBody>
      </p:sp>
      <p:pic>
        <p:nvPicPr>
          <p:cNvPr id="11" name="Picture 10">
            <a:extLst>
              <a:ext uri="{FF2B5EF4-FFF2-40B4-BE49-F238E27FC236}">
                <a16:creationId xmlns:a16="http://schemas.microsoft.com/office/drawing/2014/main" id="{21EE049C-D03A-1547-9929-D17B388B4915}"/>
              </a:ext>
            </a:extLst>
          </p:cNvPr>
          <p:cNvPicPr>
            <a:picLocks noChangeAspect="1"/>
          </p:cNvPicPr>
          <p:nvPr/>
        </p:nvPicPr>
        <p:blipFill>
          <a:blip r:embed="rId5"/>
          <a:stretch>
            <a:fillRect/>
          </a:stretch>
        </p:blipFill>
        <p:spPr>
          <a:xfrm>
            <a:off x="6175618" y="4488514"/>
            <a:ext cx="3297912" cy="2230941"/>
          </a:xfrm>
          <a:prstGeom prst="rect">
            <a:avLst/>
          </a:prstGeom>
        </p:spPr>
      </p:pic>
      <p:sp>
        <p:nvSpPr>
          <p:cNvPr id="12" name="TextBox 11">
            <a:extLst>
              <a:ext uri="{FF2B5EF4-FFF2-40B4-BE49-F238E27FC236}">
                <a16:creationId xmlns:a16="http://schemas.microsoft.com/office/drawing/2014/main" id="{1F510C29-FF8B-0C47-8CA7-CDD2F93A0365}"/>
              </a:ext>
            </a:extLst>
          </p:cNvPr>
          <p:cNvSpPr txBox="1"/>
          <p:nvPr/>
        </p:nvSpPr>
        <p:spPr>
          <a:xfrm>
            <a:off x="6167885" y="4488514"/>
            <a:ext cx="1921680" cy="369332"/>
          </a:xfrm>
          <a:prstGeom prst="rect">
            <a:avLst/>
          </a:prstGeom>
          <a:noFill/>
        </p:spPr>
        <p:txBody>
          <a:bodyPr wrap="none" rtlCol="0">
            <a:spAutoFit/>
          </a:bodyPr>
          <a:lstStyle/>
          <a:p>
            <a:r>
              <a:rPr lang="en-US" dirty="0" err="1">
                <a:solidFill>
                  <a:schemeClr val="bg1"/>
                </a:solidFill>
              </a:rPr>
              <a:t>NanoSensors</a:t>
            </a:r>
            <a:r>
              <a:rPr lang="en-US" dirty="0">
                <a:solidFill>
                  <a:schemeClr val="bg1"/>
                </a:solidFill>
              </a:rPr>
              <a:t> ATEC</a:t>
            </a:r>
          </a:p>
        </p:txBody>
      </p:sp>
      <p:pic>
        <p:nvPicPr>
          <p:cNvPr id="13" name="Picture 12">
            <a:extLst>
              <a:ext uri="{FF2B5EF4-FFF2-40B4-BE49-F238E27FC236}">
                <a16:creationId xmlns:a16="http://schemas.microsoft.com/office/drawing/2014/main" id="{2524CFD6-87BE-8647-BE00-85F74097441D}"/>
              </a:ext>
            </a:extLst>
          </p:cNvPr>
          <p:cNvPicPr>
            <a:picLocks noChangeAspect="1"/>
          </p:cNvPicPr>
          <p:nvPr/>
        </p:nvPicPr>
        <p:blipFill>
          <a:blip r:embed="rId6"/>
          <a:stretch>
            <a:fillRect/>
          </a:stretch>
        </p:blipFill>
        <p:spPr>
          <a:xfrm>
            <a:off x="2659999" y="1510755"/>
            <a:ext cx="3226418" cy="1949294"/>
          </a:xfrm>
          <a:prstGeom prst="rect">
            <a:avLst/>
          </a:prstGeom>
        </p:spPr>
      </p:pic>
      <p:sp>
        <p:nvSpPr>
          <p:cNvPr id="14" name="TextBox 13">
            <a:extLst>
              <a:ext uri="{FF2B5EF4-FFF2-40B4-BE49-F238E27FC236}">
                <a16:creationId xmlns:a16="http://schemas.microsoft.com/office/drawing/2014/main" id="{D7D41040-CF20-2F48-80FF-8EC41D32AD20}"/>
              </a:ext>
            </a:extLst>
          </p:cNvPr>
          <p:cNvSpPr txBox="1"/>
          <p:nvPr/>
        </p:nvSpPr>
        <p:spPr>
          <a:xfrm>
            <a:off x="3186951" y="1420942"/>
            <a:ext cx="2386744" cy="369332"/>
          </a:xfrm>
          <a:prstGeom prst="rect">
            <a:avLst/>
          </a:prstGeom>
          <a:noFill/>
        </p:spPr>
        <p:txBody>
          <a:bodyPr wrap="none" rtlCol="0">
            <a:spAutoFit/>
          </a:bodyPr>
          <a:lstStyle/>
          <a:p>
            <a:r>
              <a:rPr lang="en-US" dirty="0"/>
              <a:t>Tuning fork AFM probe</a:t>
            </a:r>
          </a:p>
        </p:txBody>
      </p:sp>
    </p:spTree>
    <p:extLst>
      <p:ext uri="{BB962C8B-B14F-4D97-AF65-F5344CB8AC3E}">
        <p14:creationId xmlns:p14="http://schemas.microsoft.com/office/powerpoint/2010/main" val="597195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D1D753-2C0B-3845-8122-96BF5921DEA8}"/>
              </a:ext>
            </a:extLst>
          </p:cNvPr>
          <p:cNvPicPr>
            <a:picLocks noChangeAspect="1"/>
          </p:cNvPicPr>
          <p:nvPr/>
        </p:nvPicPr>
        <p:blipFill>
          <a:blip r:embed="rId2"/>
          <a:stretch>
            <a:fillRect/>
          </a:stretch>
        </p:blipFill>
        <p:spPr>
          <a:xfrm>
            <a:off x="6521010" y="3140242"/>
            <a:ext cx="5572268" cy="3581400"/>
          </a:xfrm>
          <a:prstGeom prst="rect">
            <a:avLst/>
          </a:prstGeom>
        </p:spPr>
      </p:pic>
      <p:sp>
        <p:nvSpPr>
          <p:cNvPr id="2" name="Title 1">
            <a:extLst>
              <a:ext uri="{FF2B5EF4-FFF2-40B4-BE49-F238E27FC236}">
                <a16:creationId xmlns:a16="http://schemas.microsoft.com/office/drawing/2014/main" id="{757E4902-04BD-4E43-9603-F1B4C95CF85D}"/>
              </a:ext>
            </a:extLst>
          </p:cNvPr>
          <p:cNvSpPr>
            <a:spLocks noGrp="1"/>
          </p:cNvSpPr>
          <p:nvPr>
            <p:ph type="title"/>
          </p:nvPr>
        </p:nvSpPr>
        <p:spPr/>
        <p:txBody>
          <a:bodyPr/>
          <a:lstStyle/>
          <a:p>
            <a:r>
              <a:rPr lang="en-US" dirty="0"/>
              <a:t>Sensing Deflection of a Cantilever</a:t>
            </a:r>
          </a:p>
        </p:txBody>
      </p:sp>
      <p:sp>
        <p:nvSpPr>
          <p:cNvPr id="3" name="Content Placeholder 2">
            <a:extLst>
              <a:ext uri="{FF2B5EF4-FFF2-40B4-BE49-F238E27FC236}">
                <a16:creationId xmlns:a16="http://schemas.microsoft.com/office/drawing/2014/main" id="{E438FDC4-723D-0448-9257-D04C3BBA5939}"/>
              </a:ext>
            </a:extLst>
          </p:cNvPr>
          <p:cNvSpPr>
            <a:spLocks noGrp="1"/>
          </p:cNvSpPr>
          <p:nvPr>
            <p:ph idx="1"/>
          </p:nvPr>
        </p:nvSpPr>
        <p:spPr>
          <a:xfrm>
            <a:off x="96262" y="3140242"/>
            <a:ext cx="6994350" cy="3342190"/>
          </a:xfrm>
        </p:spPr>
        <p:txBody>
          <a:bodyPr/>
          <a:lstStyle/>
          <a:p>
            <a:r>
              <a:rPr lang="en-US" dirty="0"/>
              <a:t>There are a number of methods for sensing cantilever deflection</a:t>
            </a:r>
          </a:p>
          <a:p>
            <a:r>
              <a:rPr lang="en-US" dirty="0"/>
              <a:t>Laser beam deflection is the most common for ambient temperature AFM</a:t>
            </a:r>
          </a:p>
          <a:p>
            <a:r>
              <a:rPr lang="en-US" dirty="0"/>
              <a:t>Interferometry and </a:t>
            </a:r>
            <a:r>
              <a:rPr lang="en-US" dirty="0" err="1"/>
              <a:t>Piezoresponse</a:t>
            </a:r>
            <a:r>
              <a:rPr lang="en-US" dirty="0"/>
              <a:t> methods more commonplace for systems in systems</a:t>
            </a:r>
          </a:p>
        </p:txBody>
      </p:sp>
      <p:pic>
        <p:nvPicPr>
          <p:cNvPr id="4" name="Picture 3">
            <a:extLst>
              <a:ext uri="{FF2B5EF4-FFF2-40B4-BE49-F238E27FC236}">
                <a16:creationId xmlns:a16="http://schemas.microsoft.com/office/drawing/2014/main" id="{AA52C7BB-DD05-EE49-8428-D5F452B79B4D}"/>
              </a:ext>
            </a:extLst>
          </p:cNvPr>
          <p:cNvPicPr>
            <a:picLocks noChangeAspect="1"/>
          </p:cNvPicPr>
          <p:nvPr/>
        </p:nvPicPr>
        <p:blipFill>
          <a:blip r:embed="rId3"/>
          <a:stretch>
            <a:fillRect/>
          </a:stretch>
        </p:blipFill>
        <p:spPr>
          <a:xfrm>
            <a:off x="152302" y="744069"/>
            <a:ext cx="11786886" cy="2396173"/>
          </a:xfrm>
          <a:prstGeom prst="rect">
            <a:avLst/>
          </a:prstGeom>
        </p:spPr>
      </p:pic>
      <p:sp>
        <p:nvSpPr>
          <p:cNvPr id="6" name="TextBox 5">
            <a:extLst>
              <a:ext uri="{FF2B5EF4-FFF2-40B4-BE49-F238E27FC236}">
                <a16:creationId xmlns:a16="http://schemas.microsoft.com/office/drawing/2014/main" id="{01A89269-4046-F24C-B230-DDA65CD45A5F}"/>
              </a:ext>
            </a:extLst>
          </p:cNvPr>
          <p:cNvSpPr txBox="1"/>
          <p:nvPr/>
        </p:nvSpPr>
        <p:spPr>
          <a:xfrm>
            <a:off x="8791074" y="3237980"/>
            <a:ext cx="2978701" cy="646331"/>
          </a:xfrm>
          <a:prstGeom prst="rect">
            <a:avLst/>
          </a:prstGeom>
          <a:noFill/>
        </p:spPr>
        <p:txBody>
          <a:bodyPr wrap="none" rtlCol="0">
            <a:spAutoFit/>
          </a:bodyPr>
          <a:lstStyle/>
          <a:p>
            <a:r>
              <a:rPr lang="en-US" dirty="0"/>
              <a:t>Detection of beam deflection </a:t>
            </a:r>
          </a:p>
          <a:p>
            <a:r>
              <a:rPr lang="en-US" dirty="0"/>
              <a:t>using a quadrant photodiode</a:t>
            </a:r>
          </a:p>
        </p:txBody>
      </p:sp>
    </p:spTree>
    <p:extLst>
      <p:ext uri="{BB962C8B-B14F-4D97-AF65-F5344CB8AC3E}">
        <p14:creationId xmlns:p14="http://schemas.microsoft.com/office/powerpoint/2010/main" val="4046248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A6305A5-05CB-4E29-A3E1-5AF89C7EF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124" y="113108"/>
            <a:ext cx="7321636" cy="4139578"/>
          </a:xfrm>
          <a:prstGeom prst="rect">
            <a:avLst/>
          </a:prstGeom>
        </p:spPr>
      </p:pic>
      <p:sp>
        <p:nvSpPr>
          <p:cNvPr id="2" name="Title 1">
            <a:extLst>
              <a:ext uri="{FF2B5EF4-FFF2-40B4-BE49-F238E27FC236}">
                <a16:creationId xmlns:a16="http://schemas.microsoft.com/office/drawing/2014/main" id="{3DA253AA-595C-4536-8CD0-1861CE085CDA}"/>
              </a:ext>
            </a:extLst>
          </p:cNvPr>
          <p:cNvSpPr>
            <a:spLocks noGrp="1"/>
          </p:cNvSpPr>
          <p:nvPr>
            <p:ph type="title"/>
          </p:nvPr>
        </p:nvSpPr>
        <p:spPr>
          <a:solidFill>
            <a:schemeClr val="bg1"/>
          </a:solidFill>
        </p:spPr>
        <p:txBody>
          <a:bodyPr/>
          <a:lstStyle/>
          <a:p>
            <a:r>
              <a:rPr lang="en-US" dirty="0"/>
              <a:t>Contact Mode Atomic Force Microscopy</a:t>
            </a:r>
          </a:p>
        </p:txBody>
      </p:sp>
      <p:sp>
        <p:nvSpPr>
          <p:cNvPr id="3" name="Content Placeholder 2">
            <a:extLst>
              <a:ext uri="{FF2B5EF4-FFF2-40B4-BE49-F238E27FC236}">
                <a16:creationId xmlns:a16="http://schemas.microsoft.com/office/drawing/2014/main" id="{B285B7A5-69C5-45E2-82DC-BC09DA0579FC}"/>
              </a:ext>
            </a:extLst>
          </p:cNvPr>
          <p:cNvSpPr>
            <a:spLocks noGrp="1"/>
          </p:cNvSpPr>
          <p:nvPr>
            <p:ph idx="1"/>
          </p:nvPr>
        </p:nvSpPr>
        <p:spPr>
          <a:xfrm>
            <a:off x="0" y="937709"/>
            <a:ext cx="5021943" cy="6058177"/>
          </a:xfrm>
        </p:spPr>
        <p:txBody>
          <a:bodyPr>
            <a:normAutofit fontScale="92500" lnSpcReduction="20000"/>
          </a:bodyPr>
          <a:lstStyle/>
          <a:p>
            <a:r>
              <a:rPr lang="en-US" dirty="0"/>
              <a:t>Monitor the static deflection of an AFM cantilever</a:t>
            </a:r>
          </a:p>
          <a:p>
            <a:pPr lvl="1"/>
            <a:r>
              <a:rPr lang="en-US" dirty="0"/>
              <a:t>Long cantilevers with low spring constants are employed to reduce contact forces</a:t>
            </a:r>
          </a:p>
          <a:p>
            <a:pPr lvl="1"/>
            <a:r>
              <a:rPr lang="en-US" dirty="0"/>
              <a:t>Typical Contact Force ~ 1-100 </a:t>
            </a:r>
            <a:r>
              <a:rPr lang="en-US" dirty="0" err="1"/>
              <a:t>nN</a:t>
            </a:r>
            <a:endParaRPr lang="en-US" dirty="0"/>
          </a:p>
          <a:p>
            <a:pPr lvl="1"/>
            <a:endParaRPr lang="en-US" dirty="0"/>
          </a:p>
          <a:p>
            <a:endParaRPr lang="en-US" dirty="0"/>
          </a:p>
          <a:p>
            <a:r>
              <a:rPr lang="en-US" dirty="0"/>
              <a:t>Advantages:</a:t>
            </a:r>
          </a:p>
          <a:p>
            <a:pPr lvl="1"/>
            <a:r>
              <a:rPr lang="en-US" dirty="0"/>
              <a:t>Useful for conductance measurements</a:t>
            </a:r>
          </a:p>
          <a:p>
            <a:pPr lvl="1"/>
            <a:r>
              <a:rPr lang="en-US" dirty="0"/>
              <a:t>Precise height measurements</a:t>
            </a:r>
          </a:p>
          <a:p>
            <a:pPr lvl="1"/>
            <a:endParaRPr lang="en-US" dirty="0"/>
          </a:p>
          <a:p>
            <a:r>
              <a:rPr lang="en-US" dirty="0"/>
              <a:t>Disadvantages:</a:t>
            </a:r>
          </a:p>
          <a:p>
            <a:pPr lvl="1"/>
            <a:r>
              <a:rPr lang="en-US" dirty="0"/>
              <a:t>Probe degrades quickly</a:t>
            </a:r>
          </a:p>
          <a:p>
            <a:pPr lvl="2"/>
            <a:r>
              <a:rPr lang="en-US" dirty="0"/>
              <a:t>Dulling</a:t>
            </a:r>
          </a:p>
          <a:p>
            <a:pPr lvl="2"/>
            <a:r>
              <a:rPr lang="en-US" dirty="0"/>
              <a:t>Particulate sticking to probe</a:t>
            </a:r>
          </a:p>
          <a:p>
            <a:pPr lvl="1"/>
            <a:r>
              <a:rPr lang="en-US" dirty="0"/>
              <a:t>Susceptible to vibrational/electronic noise</a:t>
            </a:r>
          </a:p>
          <a:p>
            <a:pPr lvl="1"/>
            <a:endParaRPr lang="en-US" dirty="0"/>
          </a:p>
        </p:txBody>
      </p:sp>
      <p:pic>
        <p:nvPicPr>
          <p:cNvPr id="10" name="Picture 9" descr="A picture containing graphical user interface&#10;&#10;Description automatically generated">
            <a:extLst>
              <a:ext uri="{FF2B5EF4-FFF2-40B4-BE49-F238E27FC236}">
                <a16:creationId xmlns:a16="http://schemas.microsoft.com/office/drawing/2014/main" id="{B6AC9982-B137-4F31-9DCE-4AC384A88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943" y="4072407"/>
            <a:ext cx="4816813" cy="2683995"/>
          </a:xfrm>
          <a:prstGeom prst="rect">
            <a:avLst/>
          </a:prstGeom>
        </p:spPr>
      </p:pic>
      <p:sp>
        <p:nvSpPr>
          <p:cNvPr id="11" name="TextBox 10">
            <a:extLst>
              <a:ext uri="{FF2B5EF4-FFF2-40B4-BE49-F238E27FC236}">
                <a16:creationId xmlns:a16="http://schemas.microsoft.com/office/drawing/2014/main" id="{7E66344D-E7DF-4549-A73A-961AD0B70C0D}"/>
              </a:ext>
            </a:extLst>
          </p:cNvPr>
          <p:cNvSpPr txBox="1"/>
          <p:nvPr/>
        </p:nvSpPr>
        <p:spPr>
          <a:xfrm>
            <a:off x="5349711" y="3748120"/>
            <a:ext cx="6499280" cy="369332"/>
          </a:xfrm>
          <a:prstGeom prst="rect">
            <a:avLst/>
          </a:prstGeom>
          <a:noFill/>
        </p:spPr>
        <p:txBody>
          <a:bodyPr wrap="none" rtlCol="0">
            <a:spAutoFit/>
          </a:bodyPr>
          <a:lstStyle/>
          <a:p>
            <a:r>
              <a:rPr lang="en-US" dirty="0"/>
              <a:t>Contact Mode and Current Mapping of Organic Photovoltaic Device</a:t>
            </a:r>
          </a:p>
        </p:txBody>
      </p:sp>
      <p:sp>
        <p:nvSpPr>
          <p:cNvPr id="12" name="TextBox 11">
            <a:extLst>
              <a:ext uri="{FF2B5EF4-FFF2-40B4-BE49-F238E27FC236}">
                <a16:creationId xmlns:a16="http://schemas.microsoft.com/office/drawing/2014/main" id="{89E05ED5-D283-4723-9C7F-90EFAA30FDFD}"/>
              </a:ext>
            </a:extLst>
          </p:cNvPr>
          <p:cNvSpPr txBox="1"/>
          <p:nvPr/>
        </p:nvSpPr>
        <p:spPr>
          <a:xfrm>
            <a:off x="8720761" y="6650864"/>
            <a:ext cx="3620158" cy="276999"/>
          </a:xfrm>
          <a:prstGeom prst="rect">
            <a:avLst/>
          </a:prstGeom>
          <a:noFill/>
          <a:ln>
            <a:noFill/>
          </a:ln>
        </p:spPr>
        <p:txBody>
          <a:bodyPr wrap="none" rtlCol="0">
            <a:spAutoFit/>
          </a:bodyPr>
          <a:lstStyle/>
          <a:p>
            <a:r>
              <a:rPr lang="en-US" sz="1200" dirty="0">
                <a:latin typeface="Arial" panose="020B0604020202020204" pitchFamily="34" charset="0"/>
                <a:cs typeface="Arial" panose="020B0604020202020204" pitchFamily="34" charset="0"/>
              </a:rPr>
              <a:t>Coffey, D.C. et al. Nano Lett. 7(3) (2007) 738–744.</a:t>
            </a:r>
          </a:p>
        </p:txBody>
      </p:sp>
    </p:spTree>
    <p:extLst>
      <p:ext uri="{BB962C8B-B14F-4D97-AF65-F5344CB8AC3E}">
        <p14:creationId xmlns:p14="http://schemas.microsoft.com/office/powerpoint/2010/main" val="3575425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CEBB4-644D-4287-A545-2D436273DDAB}"/>
              </a:ext>
            </a:extLst>
          </p:cNvPr>
          <p:cNvSpPr>
            <a:spLocks noGrp="1"/>
          </p:cNvSpPr>
          <p:nvPr>
            <p:ph type="title"/>
          </p:nvPr>
        </p:nvSpPr>
        <p:spPr/>
        <p:txBody>
          <a:bodyPr/>
          <a:lstStyle/>
          <a:p>
            <a:r>
              <a:rPr lang="en-US" dirty="0"/>
              <a:t>Tapping Mode AFM</a:t>
            </a:r>
          </a:p>
        </p:txBody>
      </p:sp>
      <p:sp>
        <p:nvSpPr>
          <p:cNvPr id="3" name="Content Placeholder 2">
            <a:extLst>
              <a:ext uri="{FF2B5EF4-FFF2-40B4-BE49-F238E27FC236}">
                <a16:creationId xmlns:a16="http://schemas.microsoft.com/office/drawing/2014/main" id="{2908DE3F-6D27-4753-ACE0-D771C8770858}"/>
              </a:ext>
            </a:extLst>
          </p:cNvPr>
          <p:cNvSpPr>
            <a:spLocks noGrp="1"/>
          </p:cNvSpPr>
          <p:nvPr>
            <p:ph idx="1"/>
          </p:nvPr>
        </p:nvSpPr>
        <p:spPr>
          <a:xfrm>
            <a:off x="15240" y="937710"/>
            <a:ext cx="4218323" cy="5753376"/>
          </a:xfrm>
        </p:spPr>
        <p:txBody>
          <a:bodyPr>
            <a:normAutofit/>
          </a:bodyPr>
          <a:lstStyle/>
          <a:p>
            <a:r>
              <a:rPr lang="en-US" dirty="0"/>
              <a:t>AFM Cantilever is sinusoidally driven to oscillate up and down</a:t>
            </a:r>
          </a:p>
          <a:p>
            <a:endParaRPr lang="en-US" dirty="0"/>
          </a:p>
          <a:p>
            <a:r>
              <a:rPr lang="en-US" dirty="0"/>
              <a:t>Amplitude of Phase of oscillations is used to maintain a close tip-sample separation distance</a:t>
            </a:r>
          </a:p>
          <a:p>
            <a:endParaRPr lang="en-US" dirty="0"/>
          </a:p>
          <a:p>
            <a:r>
              <a:rPr lang="en-US" dirty="0"/>
              <a:t>Well described by the Damped Driven Harmonic Oscillator problem</a:t>
            </a:r>
          </a:p>
        </p:txBody>
      </p:sp>
      <p:pic>
        <p:nvPicPr>
          <p:cNvPr id="5" name="Picture 4">
            <a:extLst>
              <a:ext uri="{FF2B5EF4-FFF2-40B4-BE49-F238E27FC236}">
                <a16:creationId xmlns:a16="http://schemas.microsoft.com/office/drawing/2014/main" id="{7F6AADE0-858D-45C0-AE1B-C8BB93462DE8}"/>
              </a:ext>
            </a:extLst>
          </p:cNvPr>
          <p:cNvPicPr>
            <a:picLocks noChangeAspect="1"/>
          </p:cNvPicPr>
          <p:nvPr/>
        </p:nvPicPr>
        <p:blipFill>
          <a:blip r:embed="rId2"/>
          <a:stretch>
            <a:fillRect/>
          </a:stretch>
        </p:blipFill>
        <p:spPr>
          <a:xfrm>
            <a:off x="4107376" y="3837265"/>
            <a:ext cx="4218322" cy="2953657"/>
          </a:xfrm>
          <a:prstGeom prst="rect">
            <a:avLst/>
          </a:prstGeom>
        </p:spPr>
      </p:pic>
      <p:pic>
        <p:nvPicPr>
          <p:cNvPr id="7" name="Picture 6">
            <a:extLst>
              <a:ext uri="{FF2B5EF4-FFF2-40B4-BE49-F238E27FC236}">
                <a16:creationId xmlns:a16="http://schemas.microsoft.com/office/drawing/2014/main" id="{FBE3242F-E45B-4366-B440-384CBF905F3D}"/>
              </a:ext>
            </a:extLst>
          </p:cNvPr>
          <p:cNvPicPr>
            <a:picLocks noChangeAspect="1"/>
          </p:cNvPicPr>
          <p:nvPr/>
        </p:nvPicPr>
        <p:blipFill>
          <a:blip r:embed="rId3"/>
          <a:stretch>
            <a:fillRect/>
          </a:stretch>
        </p:blipFill>
        <p:spPr>
          <a:xfrm>
            <a:off x="8199510" y="4096334"/>
            <a:ext cx="3972259" cy="2761666"/>
          </a:xfrm>
          <a:prstGeom prst="rect">
            <a:avLst/>
          </a:prstGeom>
        </p:spPr>
      </p:pic>
      <p:pic>
        <p:nvPicPr>
          <p:cNvPr id="9" name="Picture 8">
            <a:extLst>
              <a:ext uri="{FF2B5EF4-FFF2-40B4-BE49-F238E27FC236}">
                <a16:creationId xmlns:a16="http://schemas.microsoft.com/office/drawing/2014/main" id="{D6DFE120-1990-4336-A53B-C34C178A0547}"/>
              </a:ext>
            </a:extLst>
          </p:cNvPr>
          <p:cNvPicPr>
            <a:picLocks noChangeAspect="1"/>
          </p:cNvPicPr>
          <p:nvPr/>
        </p:nvPicPr>
        <p:blipFill>
          <a:blip r:embed="rId4"/>
          <a:stretch>
            <a:fillRect/>
          </a:stretch>
        </p:blipFill>
        <p:spPr>
          <a:xfrm>
            <a:off x="5083578" y="380024"/>
            <a:ext cx="6484239" cy="2694589"/>
          </a:xfrm>
          <a:prstGeom prst="rect">
            <a:avLst/>
          </a:prstGeom>
        </p:spPr>
      </p:pic>
    </p:spTree>
    <p:extLst>
      <p:ext uri="{BB962C8B-B14F-4D97-AF65-F5344CB8AC3E}">
        <p14:creationId xmlns:p14="http://schemas.microsoft.com/office/powerpoint/2010/main" val="2080044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EBCDA-580D-EB4F-9EE4-586A95EEF607}"/>
              </a:ext>
            </a:extLst>
          </p:cNvPr>
          <p:cNvSpPr>
            <a:spLocks noGrp="1"/>
          </p:cNvSpPr>
          <p:nvPr>
            <p:ph type="title"/>
          </p:nvPr>
        </p:nvSpPr>
        <p:spPr/>
        <p:txBody>
          <a:bodyPr/>
          <a:lstStyle/>
          <a:p>
            <a:r>
              <a:rPr lang="en-US" dirty="0"/>
              <a:t>Modeling an AFM cantilever as a spring</a:t>
            </a:r>
          </a:p>
        </p:txBody>
      </p:sp>
      <p:sp>
        <p:nvSpPr>
          <p:cNvPr id="3" name="Content Placeholder 2">
            <a:extLst>
              <a:ext uri="{FF2B5EF4-FFF2-40B4-BE49-F238E27FC236}">
                <a16:creationId xmlns:a16="http://schemas.microsoft.com/office/drawing/2014/main" id="{D16B3D0F-1C90-9545-B233-85A193A07668}"/>
              </a:ext>
            </a:extLst>
          </p:cNvPr>
          <p:cNvSpPr>
            <a:spLocks noGrp="1"/>
          </p:cNvSpPr>
          <p:nvPr>
            <p:ph idx="1"/>
          </p:nvPr>
        </p:nvSpPr>
        <p:spPr>
          <a:xfrm>
            <a:off x="15239" y="810437"/>
            <a:ext cx="5586907" cy="5604669"/>
          </a:xfrm>
        </p:spPr>
        <p:txBody>
          <a:bodyPr>
            <a:normAutofit/>
          </a:bodyPr>
          <a:lstStyle/>
          <a:p>
            <a:r>
              <a:rPr lang="en-US" dirty="0"/>
              <a:t>Consider a cantilever as a spring with mass</a:t>
            </a:r>
          </a:p>
          <a:p>
            <a:pPr marL="0" indent="0">
              <a:buNone/>
            </a:pPr>
            <a:endParaRPr lang="en-US" dirty="0"/>
          </a:p>
          <a:p>
            <a:r>
              <a:rPr lang="en-US" dirty="0"/>
              <a:t>Velocity of cantilever element is determined by its position:</a:t>
            </a:r>
          </a:p>
          <a:p>
            <a:endParaRPr lang="en-US" dirty="0"/>
          </a:p>
          <a:p>
            <a:pPr lvl="1"/>
            <a:r>
              <a:rPr lang="en-US" dirty="0"/>
              <a:t>Corresponding Kinetic Energy</a:t>
            </a:r>
          </a:p>
          <a:p>
            <a:endParaRPr lang="en-US" dirty="0"/>
          </a:p>
          <a:p>
            <a:endParaRPr lang="en-US" dirty="0"/>
          </a:p>
          <a:p>
            <a:r>
              <a:rPr lang="en-US" dirty="0"/>
              <a:t>Integrating over length of the cantilever:</a:t>
            </a:r>
          </a:p>
          <a:p>
            <a:endParaRPr lang="en-US" dirty="0"/>
          </a:p>
        </p:txBody>
      </p:sp>
      <p:pic>
        <p:nvPicPr>
          <p:cNvPr id="6" name="Picture 5">
            <a:extLst>
              <a:ext uri="{FF2B5EF4-FFF2-40B4-BE49-F238E27FC236}">
                <a16:creationId xmlns:a16="http://schemas.microsoft.com/office/drawing/2014/main" id="{CF7FEC5F-AFB8-2F45-8303-39402B44685C}"/>
              </a:ext>
            </a:extLst>
          </p:cNvPr>
          <p:cNvPicPr>
            <a:picLocks noChangeAspect="1"/>
          </p:cNvPicPr>
          <p:nvPr/>
        </p:nvPicPr>
        <p:blipFill>
          <a:blip r:embed="rId2"/>
          <a:stretch>
            <a:fillRect/>
          </a:stretch>
        </p:blipFill>
        <p:spPr>
          <a:xfrm>
            <a:off x="756518" y="4107323"/>
            <a:ext cx="3213100" cy="685800"/>
          </a:xfrm>
          <a:prstGeom prst="rect">
            <a:avLst/>
          </a:prstGeom>
        </p:spPr>
      </p:pic>
      <p:pic>
        <p:nvPicPr>
          <p:cNvPr id="7" name="Picture 6">
            <a:extLst>
              <a:ext uri="{FF2B5EF4-FFF2-40B4-BE49-F238E27FC236}">
                <a16:creationId xmlns:a16="http://schemas.microsoft.com/office/drawing/2014/main" id="{84058F61-4A61-B344-9345-746E66E6E9AB}"/>
              </a:ext>
            </a:extLst>
          </p:cNvPr>
          <p:cNvPicPr>
            <a:picLocks noChangeAspect="1"/>
          </p:cNvPicPr>
          <p:nvPr/>
        </p:nvPicPr>
        <p:blipFill>
          <a:blip r:embed="rId3"/>
          <a:stretch>
            <a:fillRect/>
          </a:stretch>
        </p:blipFill>
        <p:spPr>
          <a:xfrm>
            <a:off x="1372468" y="3131614"/>
            <a:ext cx="1981200" cy="330200"/>
          </a:xfrm>
          <a:prstGeom prst="rect">
            <a:avLst/>
          </a:prstGeom>
        </p:spPr>
      </p:pic>
      <p:pic>
        <p:nvPicPr>
          <p:cNvPr id="8" name="Picture 7">
            <a:extLst>
              <a:ext uri="{FF2B5EF4-FFF2-40B4-BE49-F238E27FC236}">
                <a16:creationId xmlns:a16="http://schemas.microsoft.com/office/drawing/2014/main" id="{DFD68075-7F66-E342-988E-F2F6F82A1E79}"/>
              </a:ext>
            </a:extLst>
          </p:cNvPr>
          <p:cNvPicPr>
            <a:picLocks noChangeAspect="1"/>
          </p:cNvPicPr>
          <p:nvPr/>
        </p:nvPicPr>
        <p:blipFill>
          <a:blip r:embed="rId4"/>
          <a:stretch>
            <a:fillRect/>
          </a:stretch>
        </p:blipFill>
        <p:spPr>
          <a:xfrm>
            <a:off x="321101" y="5899323"/>
            <a:ext cx="5446548" cy="958677"/>
          </a:xfrm>
          <a:prstGeom prst="rect">
            <a:avLst/>
          </a:prstGeom>
        </p:spPr>
      </p:pic>
      <p:pic>
        <p:nvPicPr>
          <p:cNvPr id="9" name="Picture 8">
            <a:extLst>
              <a:ext uri="{FF2B5EF4-FFF2-40B4-BE49-F238E27FC236}">
                <a16:creationId xmlns:a16="http://schemas.microsoft.com/office/drawing/2014/main" id="{B6FE44CE-5209-4743-A57D-C65838C3698C}"/>
              </a:ext>
            </a:extLst>
          </p:cNvPr>
          <p:cNvPicPr>
            <a:picLocks noChangeAspect="1"/>
          </p:cNvPicPr>
          <p:nvPr/>
        </p:nvPicPr>
        <p:blipFill>
          <a:blip r:embed="rId5"/>
          <a:stretch>
            <a:fillRect/>
          </a:stretch>
        </p:blipFill>
        <p:spPr>
          <a:xfrm>
            <a:off x="5767649" y="5923621"/>
            <a:ext cx="3893755" cy="910079"/>
          </a:xfrm>
          <a:prstGeom prst="rect">
            <a:avLst/>
          </a:prstGeom>
        </p:spPr>
      </p:pic>
      <p:sp>
        <p:nvSpPr>
          <p:cNvPr id="10" name="TextBox 9">
            <a:extLst>
              <a:ext uri="{FF2B5EF4-FFF2-40B4-BE49-F238E27FC236}">
                <a16:creationId xmlns:a16="http://schemas.microsoft.com/office/drawing/2014/main" id="{3B284C3A-72E2-9944-9A10-C061D822B7AA}"/>
              </a:ext>
            </a:extLst>
          </p:cNvPr>
          <p:cNvSpPr txBox="1"/>
          <p:nvPr/>
        </p:nvSpPr>
        <p:spPr>
          <a:xfrm>
            <a:off x="5602146" y="4704030"/>
            <a:ext cx="6466642" cy="1200329"/>
          </a:xfrm>
          <a:prstGeom prst="rect">
            <a:avLst/>
          </a:prstGeom>
          <a:noFill/>
        </p:spPr>
        <p:txBody>
          <a:bodyPr wrap="none" rtlCol="0">
            <a:spAutoFit/>
          </a:bodyPr>
          <a:lstStyle/>
          <a:p>
            <a:pPr marL="285750" indent="-285750">
              <a:buFont typeface="Arial" panose="020B0604020202020204" pitchFamily="34" charset="0"/>
              <a:buChar char="•"/>
            </a:pPr>
            <a:r>
              <a:rPr lang="en-US" dirty="0"/>
              <a:t>a mass-containing spring is equivalent to a massless spring with </a:t>
            </a:r>
          </a:p>
          <a:p>
            <a:r>
              <a:rPr lang="en-US" dirty="0"/>
              <a:t>an effective mass </a:t>
            </a:r>
            <a:r>
              <a:rPr lang="en-US" i="1" dirty="0" err="1"/>
              <a:t>m</a:t>
            </a:r>
            <a:r>
              <a:rPr lang="en-US" baseline="-25000" dirty="0" err="1"/>
              <a:t>eff</a:t>
            </a:r>
            <a:r>
              <a:rPr lang="en-US" dirty="0"/>
              <a:t> = 1/3</a:t>
            </a:r>
            <a:r>
              <a:rPr lang="en-US" i="1" dirty="0"/>
              <a:t>m</a:t>
            </a:r>
            <a:r>
              <a:rPr lang="en-US" baseline="-25000" dirty="0"/>
              <a:t>spring</a:t>
            </a:r>
            <a:r>
              <a:rPr lang="en-US" dirty="0"/>
              <a:t> </a:t>
            </a:r>
          </a:p>
          <a:p>
            <a:pPr marL="285750" indent="-285750">
              <a:buFont typeface="Arial" panose="020B0604020202020204" pitchFamily="34" charset="0"/>
              <a:buChar char="•"/>
            </a:pPr>
            <a:r>
              <a:rPr lang="en-US" dirty="0"/>
              <a:t>Total effective mass becomes: </a:t>
            </a:r>
            <a:r>
              <a:rPr lang="en-US" i="1" dirty="0" err="1"/>
              <a:t>m</a:t>
            </a:r>
            <a:r>
              <a:rPr lang="en-US" baseline="-25000" dirty="0" err="1"/>
              <a:t>eff</a:t>
            </a:r>
            <a:r>
              <a:rPr lang="en-US" baseline="-25000" dirty="0"/>
              <a:t> </a:t>
            </a:r>
            <a:r>
              <a:rPr lang="en-US" dirty="0"/>
              <a:t>= </a:t>
            </a:r>
            <a:r>
              <a:rPr lang="en-US" i="1" dirty="0"/>
              <a:t>M</a:t>
            </a:r>
            <a:r>
              <a:rPr lang="en-US" dirty="0"/>
              <a:t>+1/3</a:t>
            </a:r>
            <a:r>
              <a:rPr lang="en-US" i="1" dirty="0"/>
              <a:t>m</a:t>
            </a:r>
            <a:r>
              <a:rPr lang="en-US" baseline="-25000" dirty="0"/>
              <a:t>spring</a:t>
            </a:r>
            <a:r>
              <a:rPr lang="en-US" dirty="0"/>
              <a:t> </a:t>
            </a:r>
          </a:p>
          <a:p>
            <a:endParaRPr lang="en-US" dirty="0"/>
          </a:p>
        </p:txBody>
      </p:sp>
      <p:pic>
        <p:nvPicPr>
          <p:cNvPr id="4" name="Picture 3">
            <a:extLst>
              <a:ext uri="{FF2B5EF4-FFF2-40B4-BE49-F238E27FC236}">
                <a16:creationId xmlns:a16="http://schemas.microsoft.com/office/drawing/2014/main" id="{F377A553-1827-B24C-8DD1-55AC97249A2B}"/>
              </a:ext>
            </a:extLst>
          </p:cNvPr>
          <p:cNvPicPr>
            <a:picLocks noChangeAspect="1"/>
          </p:cNvPicPr>
          <p:nvPr/>
        </p:nvPicPr>
        <p:blipFill>
          <a:blip r:embed="rId6"/>
          <a:stretch>
            <a:fillRect/>
          </a:stretch>
        </p:blipFill>
        <p:spPr>
          <a:xfrm>
            <a:off x="5602146" y="810437"/>
            <a:ext cx="6204081" cy="4005282"/>
          </a:xfrm>
          <a:prstGeom prst="rect">
            <a:avLst/>
          </a:prstGeom>
        </p:spPr>
      </p:pic>
    </p:spTree>
    <p:extLst>
      <p:ext uri="{BB962C8B-B14F-4D97-AF65-F5344CB8AC3E}">
        <p14:creationId xmlns:p14="http://schemas.microsoft.com/office/powerpoint/2010/main" val="3728179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E542-39FA-F147-B345-7A2516515871}"/>
              </a:ext>
            </a:extLst>
          </p:cNvPr>
          <p:cNvSpPr>
            <a:spLocks noGrp="1"/>
          </p:cNvSpPr>
          <p:nvPr>
            <p:ph type="title"/>
          </p:nvPr>
        </p:nvSpPr>
        <p:spPr>
          <a:xfrm>
            <a:off x="15240" y="0"/>
            <a:ext cx="12176760" cy="937709"/>
          </a:xfrm>
        </p:spPr>
        <p:txBody>
          <a:bodyPr>
            <a:normAutofit/>
          </a:bodyPr>
          <a:lstStyle/>
          <a:p>
            <a:r>
              <a:rPr lang="en-US" dirty="0"/>
              <a:t>Modeling AFM: Damped driven Harmonic Oscillator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6B9FB15-51D6-F848-AD97-BA2A42C6F44C}"/>
                  </a:ext>
                </a:extLst>
              </p:cNvPr>
              <p:cNvSpPr>
                <a:spLocks noGrp="1"/>
              </p:cNvSpPr>
              <p:nvPr>
                <p:ph idx="1"/>
              </p:nvPr>
            </p:nvSpPr>
            <p:spPr>
              <a:xfrm>
                <a:off x="15240" y="788109"/>
                <a:ext cx="6988141" cy="6069891"/>
              </a:xfrm>
            </p:spPr>
            <p:txBody>
              <a:bodyPr>
                <a:normAutofit/>
              </a:bodyPr>
              <a:lstStyle/>
              <a:p>
                <a:r>
                  <a:rPr lang="en-US" dirty="0"/>
                  <a:t>Hooke’s Law for Spring Motion:</a:t>
                </a:r>
              </a:p>
              <a:p>
                <a:pPr marL="0" indent="0">
                  <a:buNone/>
                </a:pPr>
                <a:endParaRPr lang="en-US" dirty="0"/>
              </a:p>
              <a:p>
                <a:r>
                  <a:rPr lang="en-US" dirty="0"/>
                  <a:t>Newton’s 2</a:t>
                </a:r>
                <a:r>
                  <a:rPr lang="en-US" baseline="30000" dirty="0"/>
                  <a:t>nd</a:t>
                </a:r>
                <a:r>
                  <a:rPr lang="en-US" dirty="0"/>
                  <a:t> law for the equation of motion:</a:t>
                </a:r>
              </a:p>
              <a:p>
                <a:endParaRPr lang="en-US" dirty="0"/>
              </a:p>
              <a:p>
                <a:pPr marL="0" indent="0">
                  <a:buNone/>
                </a:pPr>
                <a:endParaRPr lang="en-US" dirty="0"/>
              </a:p>
              <a:p>
                <a:r>
                  <a:rPr lang="en-US" dirty="0"/>
                  <a:t>General form of solutions </a:t>
                </a:r>
              </a:p>
              <a:p>
                <a:pPr lvl="1"/>
                <a:endParaRPr lang="en-US" dirty="0"/>
              </a:p>
              <a:p>
                <a:pPr lvl="1"/>
                <a:endParaRPr lang="en-US" dirty="0"/>
              </a:p>
              <a:p>
                <a:pPr lvl="1"/>
                <a:r>
                  <a:rPr lang="en-US" dirty="0"/>
                  <a:t>Usually re-expressed as:		  </a:t>
                </a:r>
              </a:p>
              <a:p>
                <a:pPr marL="0" indent="0">
                  <a:buNone/>
                </a:pPr>
                <a:endParaRPr lang="en-US" dirty="0"/>
              </a:p>
              <a:p>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0</m:t>
                        </m:r>
                      </m:sub>
                    </m:sSub>
                  </m:oMath>
                </a14:m>
                <a:r>
                  <a:rPr lang="en-US" dirty="0"/>
                  <a:t>:  resonance angular frequency</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0</m:t>
                        </m:r>
                      </m:sub>
                    </m:sSub>
                    <m:r>
                      <a:rPr lang="en-US" i="1">
                        <a:latin typeface="Cambria Math" panose="02040503050406030204" pitchFamily="18" charset="0"/>
                      </a:rPr>
                      <m:t>:</m:t>
                    </m:r>
                  </m:oMath>
                </a14:m>
                <a:r>
                  <a:rPr lang="en-US" dirty="0"/>
                  <a:t> Resonance Frequency [Hz]</a:t>
                </a:r>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36B9FB15-51D6-F848-AD97-BA2A42C6F44C}"/>
                  </a:ext>
                </a:extLst>
              </p:cNvPr>
              <p:cNvSpPr>
                <a:spLocks noGrp="1" noRot="1" noChangeAspect="1" noMove="1" noResize="1" noEditPoints="1" noAdjustHandles="1" noChangeArrowheads="1" noChangeShapeType="1" noTextEdit="1"/>
              </p:cNvSpPr>
              <p:nvPr>
                <p:ph idx="1"/>
              </p:nvPr>
            </p:nvSpPr>
            <p:spPr>
              <a:xfrm>
                <a:off x="15240" y="788109"/>
                <a:ext cx="6988141" cy="6069891"/>
              </a:xfrm>
              <a:blipFill>
                <a:blip r:embed="rId2"/>
                <a:stretch>
                  <a:fillRect l="-1270" t="-1670" r="-36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C540730B-B6EE-0B42-8B03-E3CF3EDCD891}"/>
              </a:ext>
            </a:extLst>
          </p:cNvPr>
          <p:cNvPicPr>
            <a:picLocks noChangeAspect="1"/>
          </p:cNvPicPr>
          <p:nvPr/>
        </p:nvPicPr>
        <p:blipFill>
          <a:blip r:embed="rId3"/>
          <a:stretch>
            <a:fillRect/>
          </a:stretch>
        </p:blipFill>
        <p:spPr>
          <a:xfrm>
            <a:off x="7003381" y="937709"/>
            <a:ext cx="4033587" cy="3335130"/>
          </a:xfrm>
          <a:prstGeom prst="rect">
            <a:avLst/>
          </a:prstGeom>
        </p:spPr>
      </p:pic>
      <p:pic>
        <p:nvPicPr>
          <p:cNvPr id="6" name="Picture 5">
            <a:extLst>
              <a:ext uri="{FF2B5EF4-FFF2-40B4-BE49-F238E27FC236}">
                <a16:creationId xmlns:a16="http://schemas.microsoft.com/office/drawing/2014/main" id="{F8595717-6AFD-154F-A500-9697662B50EF}"/>
              </a:ext>
            </a:extLst>
          </p:cNvPr>
          <p:cNvPicPr>
            <a:picLocks noChangeAspect="1"/>
          </p:cNvPicPr>
          <p:nvPr/>
        </p:nvPicPr>
        <p:blipFill>
          <a:blip r:embed="rId4"/>
          <a:stretch>
            <a:fillRect/>
          </a:stretch>
        </p:blipFill>
        <p:spPr>
          <a:xfrm>
            <a:off x="4938115" y="739142"/>
            <a:ext cx="1820467" cy="533065"/>
          </a:xfrm>
          <a:prstGeom prst="rect">
            <a:avLst/>
          </a:prstGeom>
        </p:spPr>
      </p:pic>
      <p:pic>
        <p:nvPicPr>
          <p:cNvPr id="7" name="Picture 6">
            <a:extLst>
              <a:ext uri="{FF2B5EF4-FFF2-40B4-BE49-F238E27FC236}">
                <a16:creationId xmlns:a16="http://schemas.microsoft.com/office/drawing/2014/main" id="{5267B98A-4657-F64E-AFE7-E62605B78833}"/>
              </a:ext>
            </a:extLst>
          </p:cNvPr>
          <p:cNvPicPr>
            <a:picLocks noChangeAspect="1"/>
          </p:cNvPicPr>
          <p:nvPr/>
        </p:nvPicPr>
        <p:blipFill>
          <a:blip r:embed="rId5"/>
          <a:stretch>
            <a:fillRect/>
          </a:stretch>
        </p:blipFill>
        <p:spPr>
          <a:xfrm>
            <a:off x="637207" y="2241338"/>
            <a:ext cx="5466413" cy="1114860"/>
          </a:xfrm>
          <a:prstGeom prst="rect">
            <a:avLst/>
          </a:prstGeom>
        </p:spPr>
      </p:pic>
      <p:pic>
        <p:nvPicPr>
          <p:cNvPr id="15" name="Picture 14">
            <a:extLst>
              <a:ext uri="{FF2B5EF4-FFF2-40B4-BE49-F238E27FC236}">
                <a16:creationId xmlns:a16="http://schemas.microsoft.com/office/drawing/2014/main" id="{B9770F0B-CD15-D84E-A9E7-851834C18C51}"/>
              </a:ext>
            </a:extLst>
          </p:cNvPr>
          <p:cNvPicPr>
            <a:picLocks noChangeAspect="1"/>
          </p:cNvPicPr>
          <p:nvPr/>
        </p:nvPicPr>
        <p:blipFill>
          <a:blip r:embed="rId6"/>
          <a:stretch>
            <a:fillRect/>
          </a:stretch>
        </p:blipFill>
        <p:spPr>
          <a:xfrm>
            <a:off x="6882398" y="5755150"/>
            <a:ext cx="1701800" cy="850900"/>
          </a:xfrm>
          <a:prstGeom prst="rect">
            <a:avLst/>
          </a:prstGeom>
        </p:spPr>
      </p:pic>
      <p:pic>
        <p:nvPicPr>
          <p:cNvPr id="16" name="Picture 15">
            <a:extLst>
              <a:ext uri="{FF2B5EF4-FFF2-40B4-BE49-F238E27FC236}">
                <a16:creationId xmlns:a16="http://schemas.microsoft.com/office/drawing/2014/main" id="{77A14F7F-D483-0D46-9426-B1099E21E25D}"/>
              </a:ext>
            </a:extLst>
          </p:cNvPr>
          <p:cNvPicPr>
            <a:picLocks noChangeAspect="1"/>
          </p:cNvPicPr>
          <p:nvPr/>
        </p:nvPicPr>
        <p:blipFill>
          <a:blip r:embed="rId7"/>
          <a:stretch>
            <a:fillRect/>
          </a:stretch>
        </p:blipFill>
        <p:spPr>
          <a:xfrm>
            <a:off x="9284368" y="6034389"/>
            <a:ext cx="1752600" cy="406400"/>
          </a:xfrm>
          <a:prstGeom prst="rect">
            <a:avLst/>
          </a:prstGeom>
        </p:spPr>
      </p:pic>
      <p:pic>
        <p:nvPicPr>
          <p:cNvPr id="17" name="Picture 16">
            <a:extLst>
              <a:ext uri="{FF2B5EF4-FFF2-40B4-BE49-F238E27FC236}">
                <a16:creationId xmlns:a16="http://schemas.microsoft.com/office/drawing/2014/main" id="{73FF0B69-2551-B349-9B88-F7D19F27B1B2}"/>
              </a:ext>
            </a:extLst>
          </p:cNvPr>
          <p:cNvPicPr>
            <a:picLocks noChangeAspect="1"/>
          </p:cNvPicPr>
          <p:nvPr/>
        </p:nvPicPr>
        <p:blipFill>
          <a:blip r:embed="rId8"/>
          <a:stretch>
            <a:fillRect/>
          </a:stretch>
        </p:blipFill>
        <p:spPr>
          <a:xfrm>
            <a:off x="1283778" y="3784261"/>
            <a:ext cx="4173270" cy="611086"/>
          </a:xfrm>
          <a:prstGeom prst="rect">
            <a:avLst/>
          </a:prstGeom>
        </p:spPr>
      </p:pic>
      <p:pic>
        <p:nvPicPr>
          <p:cNvPr id="18" name="Picture 17">
            <a:extLst>
              <a:ext uri="{FF2B5EF4-FFF2-40B4-BE49-F238E27FC236}">
                <a16:creationId xmlns:a16="http://schemas.microsoft.com/office/drawing/2014/main" id="{221CADFD-5600-6B4A-AE86-7705659B27F2}"/>
              </a:ext>
            </a:extLst>
          </p:cNvPr>
          <p:cNvPicPr>
            <a:picLocks noChangeAspect="1"/>
          </p:cNvPicPr>
          <p:nvPr/>
        </p:nvPicPr>
        <p:blipFill>
          <a:blip r:embed="rId9"/>
          <a:stretch>
            <a:fillRect/>
          </a:stretch>
        </p:blipFill>
        <p:spPr>
          <a:xfrm>
            <a:off x="3846652" y="4590178"/>
            <a:ext cx="2438400" cy="419100"/>
          </a:xfrm>
          <a:prstGeom prst="rect">
            <a:avLst/>
          </a:prstGeom>
        </p:spPr>
      </p:pic>
      <p:pic>
        <p:nvPicPr>
          <p:cNvPr id="19" name="Picture 18">
            <a:extLst>
              <a:ext uri="{FF2B5EF4-FFF2-40B4-BE49-F238E27FC236}">
                <a16:creationId xmlns:a16="http://schemas.microsoft.com/office/drawing/2014/main" id="{433F61E5-3CAD-2B4C-9972-870F4DEA2302}"/>
              </a:ext>
            </a:extLst>
          </p:cNvPr>
          <p:cNvPicPr>
            <a:picLocks noChangeAspect="1"/>
          </p:cNvPicPr>
          <p:nvPr/>
        </p:nvPicPr>
        <p:blipFill>
          <a:blip r:embed="rId10"/>
          <a:stretch>
            <a:fillRect/>
          </a:stretch>
        </p:blipFill>
        <p:spPr>
          <a:xfrm>
            <a:off x="3818748" y="4950414"/>
            <a:ext cx="3276600" cy="406400"/>
          </a:xfrm>
          <a:prstGeom prst="rect">
            <a:avLst/>
          </a:prstGeom>
        </p:spPr>
      </p:pic>
    </p:spTree>
    <p:extLst>
      <p:ext uri="{BB962C8B-B14F-4D97-AF65-F5344CB8AC3E}">
        <p14:creationId xmlns:p14="http://schemas.microsoft.com/office/powerpoint/2010/main" val="331932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8F615-EE58-C540-B625-7857201BA2C4}"/>
              </a:ext>
            </a:extLst>
          </p:cNvPr>
          <p:cNvSpPr>
            <a:spLocks noGrp="1"/>
          </p:cNvSpPr>
          <p:nvPr>
            <p:ph type="title"/>
          </p:nvPr>
        </p:nvSpPr>
        <p:spPr/>
        <p:txBody>
          <a:bodyPr/>
          <a:lstStyle/>
          <a:p>
            <a:r>
              <a:rPr lang="en-US" dirty="0"/>
              <a:t>Adding Piezo Driving</a:t>
            </a:r>
          </a:p>
        </p:txBody>
      </p:sp>
      <p:sp>
        <p:nvSpPr>
          <p:cNvPr id="3" name="Content Placeholder 2">
            <a:extLst>
              <a:ext uri="{FF2B5EF4-FFF2-40B4-BE49-F238E27FC236}">
                <a16:creationId xmlns:a16="http://schemas.microsoft.com/office/drawing/2014/main" id="{AB3F90DD-84A8-8F43-A6C0-C69D58AA7D60}"/>
              </a:ext>
            </a:extLst>
          </p:cNvPr>
          <p:cNvSpPr>
            <a:spLocks noGrp="1"/>
          </p:cNvSpPr>
          <p:nvPr>
            <p:ph idx="1"/>
          </p:nvPr>
        </p:nvSpPr>
        <p:spPr>
          <a:xfrm>
            <a:off x="-174" y="769235"/>
            <a:ext cx="7364128" cy="5604669"/>
          </a:xfrm>
        </p:spPr>
        <p:txBody>
          <a:bodyPr>
            <a:normAutofit/>
          </a:bodyPr>
          <a:lstStyle/>
          <a:p>
            <a:r>
              <a:rPr lang="en-US" dirty="0"/>
              <a:t>Mass driven by moving the base of the spring </a:t>
            </a:r>
          </a:p>
          <a:p>
            <a:pPr lvl="1"/>
            <a:r>
              <a:rPr lang="en-US" dirty="0"/>
              <a:t>Note: </a:t>
            </a:r>
            <a:r>
              <a:rPr lang="el-GR" dirty="0"/>
              <a:t>ω</a:t>
            </a:r>
            <a:r>
              <a:rPr lang="en-US" baseline="-25000" dirty="0"/>
              <a:t>drive</a:t>
            </a:r>
            <a:r>
              <a:rPr lang="en-US" dirty="0"/>
              <a:t> can be different from the natural frequency of the oscillator </a:t>
            </a:r>
            <a:r>
              <a:rPr lang="el-GR" dirty="0"/>
              <a:t>ω</a:t>
            </a:r>
            <a:r>
              <a:rPr lang="el-GR" baseline="-25000" dirty="0"/>
              <a:t>0</a:t>
            </a:r>
            <a:r>
              <a:rPr lang="el-GR" dirty="0"/>
              <a:t> </a:t>
            </a:r>
            <a:endParaRPr lang="en-US" dirty="0"/>
          </a:p>
          <a:p>
            <a:pPr lvl="1"/>
            <a:endParaRPr lang="en-US" dirty="0"/>
          </a:p>
          <a:p>
            <a:pPr marL="0" indent="0">
              <a:buNone/>
            </a:pPr>
            <a:endParaRPr lang="en-US" dirty="0"/>
          </a:p>
          <a:p>
            <a:r>
              <a:rPr lang="en-US" dirty="0"/>
              <a:t>Updated Equation of Motion:</a:t>
            </a:r>
          </a:p>
          <a:p>
            <a:endParaRPr lang="en-US" dirty="0"/>
          </a:p>
          <a:p>
            <a:pPr marL="0" indent="0">
              <a:buNone/>
            </a:pPr>
            <a:endParaRPr lang="en-US" dirty="0"/>
          </a:p>
          <a:p>
            <a:r>
              <a:rPr lang="en-US" dirty="0"/>
              <a:t>Guess Solution:</a:t>
            </a:r>
          </a:p>
          <a:p>
            <a:r>
              <a:rPr lang="en-US" dirty="0"/>
              <a:t>By inserting into Eq. of Motion and solving:  </a:t>
            </a:r>
          </a:p>
          <a:p>
            <a:endParaRPr lang="en-US" dirty="0"/>
          </a:p>
          <a:p>
            <a:endParaRPr lang="el-GR" dirty="0"/>
          </a:p>
          <a:p>
            <a:endParaRPr lang="en-US" dirty="0"/>
          </a:p>
        </p:txBody>
      </p:sp>
      <p:pic>
        <p:nvPicPr>
          <p:cNvPr id="6" name="Picture 5">
            <a:extLst>
              <a:ext uri="{FF2B5EF4-FFF2-40B4-BE49-F238E27FC236}">
                <a16:creationId xmlns:a16="http://schemas.microsoft.com/office/drawing/2014/main" id="{6B9D3BC0-2B99-0E49-BBE6-644303EF7BF4}"/>
              </a:ext>
            </a:extLst>
          </p:cNvPr>
          <p:cNvPicPr>
            <a:picLocks noChangeAspect="1"/>
          </p:cNvPicPr>
          <p:nvPr/>
        </p:nvPicPr>
        <p:blipFill>
          <a:blip r:embed="rId2"/>
          <a:stretch>
            <a:fillRect/>
          </a:stretch>
        </p:blipFill>
        <p:spPr>
          <a:xfrm>
            <a:off x="1390137" y="3398323"/>
            <a:ext cx="4432300" cy="609600"/>
          </a:xfrm>
          <a:prstGeom prst="rect">
            <a:avLst/>
          </a:prstGeom>
        </p:spPr>
      </p:pic>
      <p:grpSp>
        <p:nvGrpSpPr>
          <p:cNvPr id="15" name="Group 14">
            <a:extLst>
              <a:ext uri="{FF2B5EF4-FFF2-40B4-BE49-F238E27FC236}">
                <a16:creationId xmlns:a16="http://schemas.microsoft.com/office/drawing/2014/main" id="{8EBEE609-4E49-FC42-ACF0-9068E07609F8}"/>
              </a:ext>
            </a:extLst>
          </p:cNvPr>
          <p:cNvGrpSpPr/>
          <p:nvPr/>
        </p:nvGrpSpPr>
        <p:grpSpPr>
          <a:xfrm>
            <a:off x="9026958" y="39592"/>
            <a:ext cx="2046457" cy="2308503"/>
            <a:chOff x="7428307" y="468854"/>
            <a:chExt cx="3769081" cy="4173094"/>
          </a:xfrm>
        </p:grpSpPr>
        <p:pic>
          <p:nvPicPr>
            <p:cNvPr id="7" name="Picture 6">
              <a:extLst>
                <a:ext uri="{FF2B5EF4-FFF2-40B4-BE49-F238E27FC236}">
                  <a16:creationId xmlns:a16="http://schemas.microsoft.com/office/drawing/2014/main" id="{196E9BC9-0BF4-0B48-B486-47B57940BDE5}"/>
                </a:ext>
              </a:extLst>
            </p:cNvPr>
            <p:cNvPicPr>
              <a:picLocks noChangeAspect="1"/>
            </p:cNvPicPr>
            <p:nvPr/>
          </p:nvPicPr>
          <p:blipFill>
            <a:blip r:embed="rId3"/>
            <a:stretch>
              <a:fillRect/>
            </a:stretch>
          </p:blipFill>
          <p:spPr>
            <a:xfrm>
              <a:off x="7659703" y="468854"/>
              <a:ext cx="3537685" cy="4173094"/>
            </a:xfrm>
            <a:prstGeom prst="rect">
              <a:avLst/>
            </a:prstGeom>
          </p:spPr>
        </p:pic>
        <p:sp>
          <p:nvSpPr>
            <p:cNvPr id="8" name="Rectangle 7">
              <a:extLst>
                <a:ext uri="{FF2B5EF4-FFF2-40B4-BE49-F238E27FC236}">
                  <a16:creationId xmlns:a16="http://schemas.microsoft.com/office/drawing/2014/main" id="{07967B1A-0EE8-F141-8520-32E668D6A9DE}"/>
                </a:ext>
              </a:extLst>
            </p:cNvPr>
            <p:cNvSpPr/>
            <p:nvPr/>
          </p:nvSpPr>
          <p:spPr>
            <a:xfrm>
              <a:off x="8625840" y="838796"/>
              <a:ext cx="162560" cy="207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F577C0-AD89-534D-AC10-DE17ED246692}"/>
                </a:ext>
              </a:extLst>
            </p:cNvPr>
            <p:cNvSpPr/>
            <p:nvPr/>
          </p:nvSpPr>
          <p:spPr>
            <a:xfrm>
              <a:off x="8910320" y="3094316"/>
              <a:ext cx="162560" cy="207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63EBC9-0CF5-5A44-A820-D5D40989EC2E}"/>
                </a:ext>
              </a:extLst>
            </p:cNvPr>
            <p:cNvSpPr/>
            <p:nvPr/>
          </p:nvSpPr>
          <p:spPr>
            <a:xfrm>
              <a:off x="7904480" y="4222076"/>
              <a:ext cx="162560" cy="207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1B8DA81-153D-784C-B850-D892D3242988}"/>
                </a:ext>
              </a:extLst>
            </p:cNvPr>
            <p:cNvSpPr txBox="1"/>
            <p:nvPr/>
          </p:nvSpPr>
          <p:spPr>
            <a:xfrm>
              <a:off x="8178282" y="800259"/>
              <a:ext cx="447559" cy="246220"/>
            </a:xfrm>
            <a:prstGeom prst="rect">
              <a:avLst/>
            </a:prstGeom>
            <a:noFill/>
          </p:spPr>
          <p:txBody>
            <a:bodyPr wrap="none" rtlCol="0">
              <a:spAutoFit/>
            </a:bodyPr>
            <a:lstStyle/>
            <a:p>
              <a:r>
                <a:rPr lang="en-US" sz="1000" dirty="0"/>
                <a:t>drive</a:t>
              </a:r>
            </a:p>
          </p:txBody>
        </p:sp>
        <p:sp>
          <p:nvSpPr>
            <p:cNvPr id="12" name="TextBox 11">
              <a:extLst>
                <a:ext uri="{FF2B5EF4-FFF2-40B4-BE49-F238E27FC236}">
                  <a16:creationId xmlns:a16="http://schemas.microsoft.com/office/drawing/2014/main" id="{E5A41C44-BE59-734B-B29D-0E2D4BD57763}"/>
                </a:ext>
              </a:extLst>
            </p:cNvPr>
            <p:cNvSpPr txBox="1"/>
            <p:nvPr/>
          </p:nvSpPr>
          <p:spPr>
            <a:xfrm>
              <a:off x="7428307" y="4222076"/>
              <a:ext cx="447559" cy="246220"/>
            </a:xfrm>
            <a:prstGeom prst="rect">
              <a:avLst/>
            </a:prstGeom>
            <a:noFill/>
          </p:spPr>
          <p:txBody>
            <a:bodyPr wrap="none" rtlCol="0">
              <a:spAutoFit/>
            </a:bodyPr>
            <a:lstStyle/>
            <a:p>
              <a:r>
                <a:rPr lang="en-US" sz="1000" dirty="0"/>
                <a:t>drive</a:t>
              </a:r>
            </a:p>
          </p:txBody>
        </p:sp>
        <p:sp>
          <p:nvSpPr>
            <p:cNvPr id="13" name="Rectangle 12">
              <a:extLst>
                <a:ext uri="{FF2B5EF4-FFF2-40B4-BE49-F238E27FC236}">
                  <a16:creationId xmlns:a16="http://schemas.microsoft.com/office/drawing/2014/main" id="{C8A170EC-E044-C44F-8010-D48347B54CFB}"/>
                </a:ext>
              </a:extLst>
            </p:cNvPr>
            <p:cNvSpPr/>
            <p:nvPr/>
          </p:nvSpPr>
          <p:spPr>
            <a:xfrm>
              <a:off x="9891294" y="2982473"/>
              <a:ext cx="639546" cy="977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D426B7-9BB3-7244-B705-2126FBA5CEE4}"/>
                </a:ext>
              </a:extLst>
            </p:cNvPr>
            <p:cNvSpPr/>
            <p:nvPr/>
          </p:nvSpPr>
          <p:spPr>
            <a:xfrm>
              <a:off x="9072880" y="3449196"/>
              <a:ext cx="955040" cy="488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2F6DB64-A4F8-DB45-8BDD-A9916C91464B}"/>
              </a:ext>
            </a:extLst>
          </p:cNvPr>
          <p:cNvPicPr>
            <a:picLocks noChangeAspect="1"/>
          </p:cNvPicPr>
          <p:nvPr/>
        </p:nvPicPr>
        <p:blipFill>
          <a:blip r:embed="rId4"/>
          <a:stretch>
            <a:fillRect/>
          </a:stretch>
        </p:blipFill>
        <p:spPr>
          <a:xfrm>
            <a:off x="2623813" y="4352713"/>
            <a:ext cx="3479800" cy="558800"/>
          </a:xfrm>
          <a:prstGeom prst="rect">
            <a:avLst/>
          </a:prstGeom>
        </p:spPr>
      </p:pic>
      <p:pic>
        <p:nvPicPr>
          <p:cNvPr id="17" name="Picture 16">
            <a:extLst>
              <a:ext uri="{FF2B5EF4-FFF2-40B4-BE49-F238E27FC236}">
                <a16:creationId xmlns:a16="http://schemas.microsoft.com/office/drawing/2014/main" id="{54E8C061-DE31-8C40-A040-D51D71174516}"/>
              </a:ext>
            </a:extLst>
          </p:cNvPr>
          <p:cNvPicPr>
            <a:picLocks noChangeAspect="1"/>
          </p:cNvPicPr>
          <p:nvPr/>
        </p:nvPicPr>
        <p:blipFill>
          <a:blip r:embed="rId5"/>
          <a:stretch>
            <a:fillRect/>
          </a:stretch>
        </p:blipFill>
        <p:spPr>
          <a:xfrm>
            <a:off x="1411304" y="2144895"/>
            <a:ext cx="4572000" cy="406400"/>
          </a:xfrm>
          <a:prstGeom prst="rect">
            <a:avLst/>
          </a:prstGeom>
        </p:spPr>
      </p:pic>
      <p:pic>
        <p:nvPicPr>
          <p:cNvPr id="19" name="Picture 18">
            <a:extLst>
              <a:ext uri="{FF2B5EF4-FFF2-40B4-BE49-F238E27FC236}">
                <a16:creationId xmlns:a16="http://schemas.microsoft.com/office/drawing/2014/main" id="{B6B9EF15-3638-DC46-ADAE-9E21B5829B79}"/>
              </a:ext>
            </a:extLst>
          </p:cNvPr>
          <p:cNvPicPr>
            <a:picLocks noChangeAspect="1"/>
          </p:cNvPicPr>
          <p:nvPr/>
        </p:nvPicPr>
        <p:blipFill>
          <a:blip r:embed="rId6"/>
          <a:stretch>
            <a:fillRect/>
          </a:stretch>
        </p:blipFill>
        <p:spPr>
          <a:xfrm>
            <a:off x="1796910" y="5382594"/>
            <a:ext cx="3263900" cy="1219200"/>
          </a:xfrm>
          <a:prstGeom prst="rect">
            <a:avLst/>
          </a:prstGeom>
        </p:spPr>
      </p:pic>
      <p:pic>
        <p:nvPicPr>
          <p:cNvPr id="20" name="Picture 19">
            <a:extLst>
              <a:ext uri="{FF2B5EF4-FFF2-40B4-BE49-F238E27FC236}">
                <a16:creationId xmlns:a16="http://schemas.microsoft.com/office/drawing/2014/main" id="{75DFD059-0E01-4F4C-BC25-F0BCC6711E0F}"/>
              </a:ext>
            </a:extLst>
          </p:cNvPr>
          <p:cNvPicPr>
            <a:picLocks noChangeAspect="1"/>
          </p:cNvPicPr>
          <p:nvPr/>
        </p:nvPicPr>
        <p:blipFill>
          <a:blip r:embed="rId7"/>
          <a:stretch>
            <a:fillRect/>
          </a:stretch>
        </p:blipFill>
        <p:spPr>
          <a:xfrm>
            <a:off x="7987553" y="2389074"/>
            <a:ext cx="3888383" cy="4424451"/>
          </a:xfrm>
          <a:prstGeom prst="rect">
            <a:avLst/>
          </a:prstGeom>
        </p:spPr>
      </p:pic>
    </p:spTree>
    <p:extLst>
      <p:ext uri="{BB962C8B-B14F-4D97-AF65-F5344CB8AC3E}">
        <p14:creationId xmlns:p14="http://schemas.microsoft.com/office/powerpoint/2010/main" val="1315676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E4A5-BB21-6943-9F2F-0A31965DCEBC}"/>
              </a:ext>
            </a:extLst>
          </p:cNvPr>
          <p:cNvSpPr>
            <a:spLocks noGrp="1"/>
          </p:cNvSpPr>
          <p:nvPr>
            <p:ph type="title"/>
          </p:nvPr>
        </p:nvSpPr>
        <p:spPr>
          <a:xfrm>
            <a:off x="247875" y="57950"/>
            <a:ext cx="9689655" cy="1017755"/>
          </a:xfrm>
        </p:spPr>
        <p:txBody>
          <a:bodyPr>
            <a:normAutofit/>
          </a:bodyPr>
          <a:lstStyle/>
          <a:p>
            <a:r>
              <a:rPr lang="en-US" sz="3200" dirty="0">
                <a:solidFill>
                  <a:schemeClr val="accent1"/>
                </a:solidFill>
              </a:rPr>
              <a:t>CINT is a LANL/SNL partnership to create a National resource for nanomaterials integration</a:t>
            </a:r>
          </a:p>
        </p:txBody>
      </p:sp>
      <p:sp>
        <p:nvSpPr>
          <p:cNvPr id="3" name="TextBox 2">
            <a:extLst>
              <a:ext uri="{FF2B5EF4-FFF2-40B4-BE49-F238E27FC236}">
                <a16:creationId xmlns:a16="http://schemas.microsoft.com/office/drawing/2014/main" id="{76FC194A-4290-2844-86FD-202036E92C1B}"/>
              </a:ext>
            </a:extLst>
          </p:cNvPr>
          <p:cNvSpPr txBox="1"/>
          <p:nvPr/>
        </p:nvSpPr>
        <p:spPr>
          <a:xfrm>
            <a:off x="473337" y="1711355"/>
            <a:ext cx="5567245" cy="4708981"/>
          </a:xfrm>
          <a:prstGeom prst="rect">
            <a:avLst/>
          </a:prstGeom>
          <a:noFill/>
        </p:spPr>
        <p:txBody>
          <a:bodyPr wrap="square" rtlCol="0">
            <a:spAutoFit/>
          </a:bodyPr>
          <a:lstStyle/>
          <a:p>
            <a:pPr marL="285744" indent="-285744" defTabSz="914377" eaLnBrk="0" hangingPunct="0">
              <a:buClr>
                <a:srgbClr val="00B0F0"/>
              </a:buClr>
              <a:buSzPct val="100000"/>
              <a:buFont typeface="Arial" panose="020B0604020202020204" pitchFamily="34" charset="0"/>
              <a:buChar char="•"/>
              <a:defRPr/>
            </a:pPr>
            <a:r>
              <a:rPr lang="en-US" sz="2000" b="1" u="sng" dirty="0">
                <a:latin typeface="Arial" pitchFamily="-111" charset="0"/>
              </a:rPr>
              <a:t>CINT Today</a:t>
            </a:r>
            <a:r>
              <a:rPr lang="en-US" sz="2000" b="1" dirty="0">
                <a:latin typeface="Arial" pitchFamily="-111" charset="0"/>
              </a:rPr>
              <a:t>:</a:t>
            </a:r>
          </a:p>
          <a:p>
            <a:pPr marL="285744" indent="-285744" defTabSz="914377" eaLnBrk="0" hangingPunct="0">
              <a:buClr>
                <a:srgbClr val="00B0F0"/>
              </a:buClr>
              <a:buSzPct val="100000"/>
              <a:buFont typeface="Arial" panose="020B0604020202020204" pitchFamily="34" charset="0"/>
              <a:buChar char="•"/>
              <a:defRPr/>
            </a:pPr>
            <a:r>
              <a:rPr lang="en-US" sz="2000" dirty="0">
                <a:latin typeface="Arial" pitchFamily="-111" charset="0"/>
              </a:rPr>
              <a:t>4 Science Thrusts, 1 leadership team</a:t>
            </a:r>
          </a:p>
          <a:p>
            <a:pPr marL="285744" indent="-285744" defTabSz="914377" eaLnBrk="0" hangingPunct="0">
              <a:buClr>
                <a:srgbClr val="00B0F0"/>
              </a:buClr>
              <a:buSzPct val="100000"/>
              <a:buFont typeface="Arial" panose="020B0604020202020204" pitchFamily="34" charset="0"/>
              <a:buChar char="•"/>
              <a:defRPr/>
            </a:pPr>
            <a:r>
              <a:rPr lang="en-US" sz="2000" dirty="0">
                <a:latin typeface="Arial" pitchFamily="-111" charset="0"/>
              </a:rPr>
              <a:t>2 Facilities (total 130,000 </a:t>
            </a:r>
            <a:r>
              <a:rPr lang="en-US" sz="2000" dirty="0" err="1">
                <a:latin typeface="Arial" pitchFamily="-111" charset="0"/>
              </a:rPr>
              <a:t>gsf</a:t>
            </a:r>
            <a:r>
              <a:rPr lang="en-US" sz="2000" dirty="0">
                <a:latin typeface="Arial" pitchFamily="-111" charset="0"/>
              </a:rPr>
              <a:t>)</a:t>
            </a:r>
          </a:p>
          <a:p>
            <a:pPr marL="285744" indent="-285744" defTabSz="914377" eaLnBrk="0" hangingPunct="0">
              <a:buClr>
                <a:srgbClr val="00B0F0"/>
              </a:buClr>
              <a:buSzPct val="100000"/>
              <a:buFont typeface="Arial" panose="020B0604020202020204" pitchFamily="34" charset="0"/>
              <a:buChar char="•"/>
              <a:defRPr/>
            </a:pPr>
            <a:r>
              <a:rPr lang="en-US" sz="2000" dirty="0">
                <a:latin typeface="Arial" pitchFamily="-111" charset="0"/>
              </a:rPr>
              <a:t>55 Scientists &amp; Technologists</a:t>
            </a:r>
          </a:p>
          <a:p>
            <a:pPr marL="285744" indent="-285744" defTabSz="914377" eaLnBrk="0" hangingPunct="0">
              <a:buClr>
                <a:srgbClr val="00B0F0"/>
              </a:buClr>
              <a:buSzPct val="100000"/>
              <a:buFont typeface="Arial" panose="020B0604020202020204" pitchFamily="34" charset="0"/>
              <a:buChar char="•"/>
              <a:defRPr/>
            </a:pPr>
            <a:r>
              <a:rPr lang="en-US" sz="2000" dirty="0">
                <a:latin typeface="Arial" pitchFamily="-111" charset="0"/>
              </a:rPr>
              <a:t>19 Affiliate Scientists</a:t>
            </a:r>
          </a:p>
          <a:p>
            <a:pPr marL="742932" lvl="1" indent="-285744" defTabSz="914377" eaLnBrk="0" hangingPunct="0">
              <a:buClr>
                <a:srgbClr val="00B0F0"/>
              </a:buClr>
              <a:buSzPct val="100000"/>
              <a:buFont typeface="Arial" panose="020B0604020202020204" pitchFamily="34" charset="0"/>
              <a:buChar char="•"/>
              <a:defRPr/>
            </a:pPr>
            <a:r>
              <a:rPr lang="en-US" sz="2000" dirty="0">
                <a:latin typeface="Arial" pitchFamily="-111" charset="0"/>
              </a:rPr>
              <a:t>Unique SNL/LANL capabilities &amp; expertise</a:t>
            </a:r>
          </a:p>
          <a:p>
            <a:pPr marL="285744" indent="-285744" defTabSz="914377" eaLnBrk="0" hangingPunct="0">
              <a:buClr>
                <a:srgbClr val="00B0F0"/>
              </a:buClr>
              <a:buSzPct val="100000"/>
              <a:buFont typeface="Arial" panose="020B0604020202020204" pitchFamily="34" charset="0"/>
              <a:buChar char="•"/>
              <a:defRPr/>
            </a:pPr>
            <a:r>
              <a:rPr lang="en-US" sz="2000" dirty="0">
                <a:latin typeface="Arial" pitchFamily="-111" charset="0"/>
              </a:rPr>
              <a:t>32+ Post-Docs &amp; Students (SNL-LANL)</a:t>
            </a:r>
          </a:p>
          <a:p>
            <a:pPr marL="285744" lvl="1" indent="-285744">
              <a:buClr>
                <a:srgbClr val="00B0F0"/>
              </a:buClr>
              <a:buFont typeface="Arial" panose="020B0604020202020204" pitchFamily="34" charset="0"/>
              <a:buChar char="•"/>
              <a:defRPr/>
            </a:pPr>
            <a:r>
              <a:rPr lang="en-US" sz="2000" dirty="0">
                <a:latin typeface="Arial" panose="020B0604020202020204" pitchFamily="34" charset="0"/>
                <a:cs typeface="Arial" panose="020B0604020202020204" pitchFamily="34" charset="0"/>
              </a:rPr>
              <a:t>800+ users engaged</a:t>
            </a:r>
          </a:p>
          <a:p>
            <a:pPr marL="285744" lvl="1" indent="-285744">
              <a:buClr>
                <a:srgbClr val="00B0F0"/>
              </a:buClr>
              <a:buFont typeface="Arial" panose="020B0604020202020204" pitchFamily="34" charset="0"/>
              <a:buChar char="•"/>
              <a:defRPr/>
            </a:pPr>
            <a:r>
              <a:rPr lang="en-US" sz="2000" dirty="0">
                <a:latin typeface="Arial" panose="020B0604020202020204" pitchFamily="34" charset="0"/>
                <a:cs typeface="Arial" panose="020B0604020202020204" pitchFamily="34" charset="0"/>
              </a:rPr>
              <a:t>300+ projects accepted each year</a:t>
            </a:r>
          </a:p>
          <a:p>
            <a:pPr marL="285744" lvl="1" indent="-285744">
              <a:buClr>
                <a:srgbClr val="00B0F0"/>
              </a:buClr>
              <a:buFont typeface="Arial" panose="020B0604020202020204" pitchFamily="34" charset="0"/>
              <a:buChar char="•"/>
              <a:defRPr/>
            </a:pPr>
            <a:r>
              <a:rPr lang="en-US" sz="2000" dirty="0">
                <a:latin typeface="Arial" panose="020B0604020202020204" pitchFamily="34" charset="0"/>
                <a:cs typeface="Arial" panose="020B0604020202020204" pitchFamily="34" charset="0"/>
              </a:rPr>
              <a:t>300+ publications annually</a:t>
            </a:r>
          </a:p>
          <a:p>
            <a:pPr marL="285744" indent="-285744">
              <a:buClr>
                <a:srgbClr val="00B0F0"/>
              </a:buClr>
              <a:buFont typeface="Arial" panose="020B0604020202020204" pitchFamily="34" charset="0"/>
              <a:buChar char="•"/>
              <a:defRPr/>
            </a:pPr>
            <a:r>
              <a:rPr lang="en-US" sz="2000" dirty="0">
                <a:latin typeface="Arial" panose="020B0604020202020204" pitchFamily="34" charset="0"/>
                <a:cs typeface="Arial" panose="020B0604020202020204" pitchFamily="34" charset="0"/>
              </a:rPr>
              <a:t>Peer-reviewed user proposal process</a:t>
            </a:r>
          </a:p>
          <a:p>
            <a:pPr marL="285744" indent="-285744">
              <a:buClr>
                <a:srgbClr val="00B0F0"/>
              </a:buClr>
              <a:buFont typeface="Arial" panose="020B0604020202020204" pitchFamily="34" charset="0"/>
              <a:buChar char="•"/>
              <a:defRPr/>
            </a:pPr>
            <a:r>
              <a:rPr lang="en-US" sz="2000" dirty="0">
                <a:latin typeface="Arial" panose="020B0604020202020204" pitchFamily="34" charset="0"/>
                <a:cs typeface="Arial" panose="020B0604020202020204" pitchFamily="34" charset="0"/>
              </a:rPr>
              <a:t>No-fee for pre-competitive research</a:t>
            </a:r>
          </a:p>
          <a:p>
            <a:pPr marL="285744" indent="-285744">
              <a:buClr>
                <a:srgbClr val="00B0F0"/>
              </a:buClr>
              <a:buFont typeface="Arial" panose="020B0604020202020204" pitchFamily="34" charset="0"/>
              <a:buChar char="•"/>
              <a:defRPr/>
            </a:pPr>
            <a:r>
              <a:rPr lang="en-US" sz="2000" dirty="0">
                <a:latin typeface="Arial" panose="020B0604020202020204" pitchFamily="34" charset="0"/>
                <a:cs typeface="Arial" panose="020B0604020202020204" pitchFamily="34" charset="0"/>
              </a:rPr>
              <a:t>Full cost recovery for proprietary research</a:t>
            </a:r>
          </a:p>
          <a:p>
            <a:pPr defTabSz="914377" eaLnBrk="0" hangingPunct="0">
              <a:buClr>
                <a:srgbClr val="00B0F0"/>
              </a:buClr>
              <a:buSzPct val="100000"/>
              <a:defRPr/>
            </a:pPr>
            <a:endParaRPr lang="en-US" sz="2000" dirty="0">
              <a:latin typeface="Arial" pitchFamily="-111" charset="0"/>
            </a:endParaRPr>
          </a:p>
        </p:txBody>
      </p:sp>
      <p:sp>
        <p:nvSpPr>
          <p:cNvPr id="7" name="Text Box 14">
            <a:extLst>
              <a:ext uri="{FF2B5EF4-FFF2-40B4-BE49-F238E27FC236}">
                <a16:creationId xmlns:a16="http://schemas.microsoft.com/office/drawing/2014/main" id="{D3C9DAB7-D41D-694F-8807-4C055FF7367E}"/>
              </a:ext>
            </a:extLst>
          </p:cNvPr>
          <p:cNvSpPr txBox="1">
            <a:spLocks noChangeArrowheads="1"/>
          </p:cNvSpPr>
          <p:nvPr/>
        </p:nvSpPr>
        <p:spPr bwMode="auto">
          <a:xfrm>
            <a:off x="7264782" y="3835014"/>
            <a:ext cx="31952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buFont typeface="ZapfDingbats" charset="0"/>
              <a:buNone/>
            </a:pPr>
            <a:r>
              <a:rPr lang="en-US" sz="1400" dirty="0">
                <a:solidFill>
                  <a:schemeClr val="accent2"/>
                </a:solidFill>
              </a:rPr>
              <a:t>Gateway Facility - LANL </a:t>
            </a:r>
          </a:p>
        </p:txBody>
      </p:sp>
      <p:pic>
        <p:nvPicPr>
          <p:cNvPr id="8" name="Picture 27" descr="LANL night front lowRes2">
            <a:extLst>
              <a:ext uri="{FF2B5EF4-FFF2-40B4-BE49-F238E27FC236}">
                <a16:creationId xmlns:a16="http://schemas.microsoft.com/office/drawing/2014/main" id="{24915FEF-6DD3-3A47-993B-4F7E071A2F0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8125" y="4127401"/>
            <a:ext cx="4708560" cy="231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1">
            <a:extLst>
              <a:ext uri="{FF2B5EF4-FFF2-40B4-BE49-F238E27FC236}">
                <a16:creationId xmlns:a16="http://schemas.microsoft.com/office/drawing/2014/main" id="{BFF31E1E-03F1-5348-A82E-225D0188D1BC}"/>
              </a:ext>
            </a:extLst>
          </p:cNvPr>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08125" y="1650801"/>
            <a:ext cx="4708560" cy="205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 name="Text Box 19">
            <a:extLst>
              <a:ext uri="{FF2B5EF4-FFF2-40B4-BE49-F238E27FC236}">
                <a16:creationId xmlns:a16="http://schemas.microsoft.com/office/drawing/2014/main" id="{6BA0FD92-23F6-F847-838A-AFFF369B5293}"/>
              </a:ext>
            </a:extLst>
          </p:cNvPr>
          <p:cNvSpPr txBox="1">
            <a:spLocks noChangeArrowheads="1"/>
          </p:cNvSpPr>
          <p:nvPr/>
        </p:nvSpPr>
        <p:spPr bwMode="auto">
          <a:xfrm>
            <a:off x="7616980" y="1309842"/>
            <a:ext cx="24908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buFont typeface="ZapfDingbats" charset="0"/>
              <a:buNone/>
            </a:pPr>
            <a:r>
              <a:rPr lang="en-US" sz="1400">
                <a:solidFill>
                  <a:schemeClr val="accent2"/>
                </a:solidFill>
              </a:rPr>
              <a:t>Core Facility - SNL</a:t>
            </a:r>
          </a:p>
        </p:txBody>
      </p:sp>
      <p:sp>
        <p:nvSpPr>
          <p:cNvPr id="4" name="TextBox 3">
            <a:extLst>
              <a:ext uri="{FF2B5EF4-FFF2-40B4-BE49-F238E27FC236}">
                <a16:creationId xmlns:a16="http://schemas.microsoft.com/office/drawing/2014/main" id="{F3D1F918-65CC-FB40-98B4-A5EE5FCDC805}"/>
              </a:ext>
            </a:extLst>
          </p:cNvPr>
          <p:cNvSpPr txBox="1"/>
          <p:nvPr/>
        </p:nvSpPr>
        <p:spPr>
          <a:xfrm>
            <a:off x="473337" y="1309841"/>
            <a:ext cx="3158237" cy="400110"/>
          </a:xfrm>
          <a:prstGeom prst="rect">
            <a:avLst/>
          </a:prstGeom>
          <a:noFill/>
        </p:spPr>
        <p:txBody>
          <a:bodyPr wrap="none" rtlCol="0">
            <a:spAutoFit/>
          </a:bodyPr>
          <a:lstStyle/>
          <a:p>
            <a:r>
              <a:rPr lang="en-US" sz="2000" i="1" dirty="0">
                <a:solidFill>
                  <a:schemeClr val="accent2"/>
                </a:solidFill>
              </a:rPr>
              <a:t>Two NNSA Host Laboratories</a:t>
            </a:r>
          </a:p>
        </p:txBody>
      </p:sp>
      <p:sp>
        <p:nvSpPr>
          <p:cNvPr id="5" name="TextBox 4"/>
          <p:cNvSpPr txBox="1"/>
          <p:nvPr/>
        </p:nvSpPr>
        <p:spPr>
          <a:xfrm>
            <a:off x="8408275" y="3372966"/>
            <a:ext cx="3058511" cy="369332"/>
          </a:xfrm>
          <a:prstGeom prst="rect">
            <a:avLst/>
          </a:prstGeom>
          <a:noFill/>
        </p:spPr>
        <p:txBody>
          <a:bodyPr wrap="square" rtlCol="0">
            <a:spAutoFit/>
          </a:bodyPr>
          <a:lstStyle/>
          <a:p>
            <a:r>
              <a:rPr lang="en-US" dirty="0">
                <a:solidFill>
                  <a:schemeClr val="bg1"/>
                </a:solidFill>
              </a:rPr>
              <a:t>Jeff Nelson, CINT Director </a:t>
            </a:r>
          </a:p>
        </p:txBody>
      </p:sp>
      <p:sp>
        <p:nvSpPr>
          <p:cNvPr id="6" name="TextBox 5"/>
          <p:cNvSpPr txBox="1"/>
          <p:nvPr/>
        </p:nvSpPr>
        <p:spPr>
          <a:xfrm>
            <a:off x="7514881" y="6091739"/>
            <a:ext cx="3951905" cy="369332"/>
          </a:xfrm>
          <a:prstGeom prst="rect">
            <a:avLst/>
          </a:prstGeom>
          <a:noFill/>
        </p:spPr>
        <p:txBody>
          <a:bodyPr wrap="square" rtlCol="0">
            <a:spAutoFit/>
          </a:bodyPr>
          <a:lstStyle/>
          <a:p>
            <a:r>
              <a:rPr lang="en-US" dirty="0">
                <a:solidFill>
                  <a:schemeClr val="bg1"/>
                </a:solidFill>
              </a:rPr>
              <a:t>Adam Rondinone, CINT Co-Director</a:t>
            </a:r>
          </a:p>
        </p:txBody>
      </p:sp>
    </p:spTree>
    <p:extLst>
      <p:ext uri="{BB962C8B-B14F-4D97-AF65-F5344CB8AC3E}">
        <p14:creationId xmlns:p14="http://schemas.microsoft.com/office/powerpoint/2010/main" val="112867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2D2E-A9D6-EF4F-B3C3-F761D1C9893B}"/>
              </a:ext>
            </a:extLst>
          </p:cNvPr>
          <p:cNvSpPr>
            <a:spLocks noGrp="1"/>
          </p:cNvSpPr>
          <p:nvPr>
            <p:ph type="title"/>
          </p:nvPr>
        </p:nvSpPr>
        <p:spPr/>
        <p:txBody>
          <a:bodyPr/>
          <a:lstStyle/>
          <a:p>
            <a:r>
              <a:rPr lang="en-US" dirty="0"/>
              <a:t>Adding Damping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E5E284A-C4B9-4C4F-B887-F0EA166E057C}"/>
                  </a:ext>
                </a:extLst>
              </p:cNvPr>
              <p:cNvSpPr>
                <a:spLocks noGrp="1"/>
              </p:cNvSpPr>
              <p:nvPr>
                <p:ph idx="1"/>
              </p:nvPr>
            </p:nvSpPr>
            <p:spPr>
              <a:xfrm>
                <a:off x="15240" y="856685"/>
                <a:ext cx="7068466" cy="6122848"/>
              </a:xfrm>
            </p:spPr>
            <p:txBody>
              <a:bodyPr>
                <a:normAutofit/>
              </a:bodyPr>
              <a:lstStyle/>
              <a:p>
                <a:r>
                  <a:rPr lang="en-US" dirty="0"/>
                  <a:t>Damping can occur through air drag or other sources and is described as proportional to the speed of the mass.</a:t>
                </a:r>
              </a:p>
              <a:p>
                <a:pPr lvl="1"/>
                <a14:m>
                  <m:oMath xmlns:m="http://schemas.openxmlformats.org/officeDocument/2006/math">
                    <m:r>
                      <a:rPr lang="en-US" i="1" smtClean="0">
                        <a:latin typeface="Cambria Math" panose="02040503050406030204" pitchFamily="18" charset="0"/>
                        <a:ea typeface="Cambria Math" panose="02040503050406030204" pitchFamily="18" charset="0"/>
                      </a:rPr>
                      <m:t>𝛾</m:t>
                    </m:r>
                  </m:oMath>
                </a14:m>
                <a:r>
                  <a:rPr lang="en-US" dirty="0"/>
                  <a:t>: damping coefficient</a:t>
                </a:r>
              </a:p>
              <a:p>
                <a:pPr marL="0" indent="0">
                  <a:buNone/>
                </a:pPr>
                <a:endParaRPr lang="en-US" dirty="0"/>
              </a:p>
              <a:p>
                <a:r>
                  <a:rPr lang="en-US" dirty="0"/>
                  <a:t>Updated Eq. of Motion:</a:t>
                </a:r>
              </a:p>
              <a:p>
                <a:pPr marL="0" indent="0">
                  <a:buNone/>
                </a:pPr>
                <a:endParaRPr lang="en-US" dirty="0"/>
              </a:p>
              <a:p>
                <a:pPr lvl="1"/>
                <a:r>
                  <a:rPr lang="en-US" dirty="0"/>
                  <a:t>Using </a:t>
                </a:r>
              </a:p>
              <a:p>
                <a:pPr lvl="1"/>
                <a:endParaRPr lang="en-US" dirty="0"/>
              </a:p>
              <a:p>
                <a:pPr lvl="1"/>
                <a:endParaRPr lang="en-US" dirty="0"/>
              </a:p>
              <a:p>
                <a:r>
                  <a:rPr lang="en-US" dirty="0"/>
                  <a:t>Solutions take form (skipping some Algebra):</a:t>
                </a:r>
              </a:p>
              <a:p>
                <a:pPr lvl="1"/>
                <a:r>
                  <a:rPr lang="en-US" dirty="0"/>
                  <a:t>Assumes phase of drive = 0, </a:t>
                </a:r>
              </a:p>
            </p:txBody>
          </p:sp>
        </mc:Choice>
        <mc:Fallback xmlns="">
          <p:sp>
            <p:nvSpPr>
              <p:cNvPr id="3" name="Content Placeholder 2">
                <a:extLst>
                  <a:ext uri="{FF2B5EF4-FFF2-40B4-BE49-F238E27FC236}">
                    <a16:creationId xmlns:a16="http://schemas.microsoft.com/office/drawing/2014/main" id="{9E5E284A-C4B9-4C4F-B887-F0EA166E057C}"/>
                  </a:ext>
                </a:extLst>
              </p:cNvPr>
              <p:cNvSpPr>
                <a:spLocks noGrp="1" noRot="1" noChangeAspect="1" noMove="1" noResize="1" noEditPoints="1" noAdjustHandles="1" noChangeArrowheads="1" noChangeShapeType="1" noTextEdit="1"/>
              </p:cNvSpPr>
              <p:nvPr>
                <p:ph idx="1"/>
              </p:nvPr>
            </p:nvSpPr>
            <p:spPr>
              <a:xfrm>
                <a:off x="15240" y="856685"/>
                <a:ext cx="7068466" cy="6122848"/>
              </a:xfrm>
              <a:blipFill>
                <a:blip r:embed="rId2"/>
                <a:stretch>
                  <a:fillRect l="-1254" t="-1446"/>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E6D4E0B1-B7CE-7843-9FEE-E1F34FF0AE4B}"/>
              </a:ext>
            </a:extLst>
          </p:cNvPr>
          <p:cNvGrpSpPr/>
          <p:nvPr/>
        </p:nvGrpSpPr>
        <p:grpSpPr>
          <a:xfrm>
            <a:off x="7245436" y="1327071"/>
            <a:ext cx="3484297" cy="4203857"/>
            <a:chOff x="7619482" y="468854"/>
            <a:chExt cx="3577906" cy="4173094"/>
          </a:xfrm>
        </p:grpSpPr>
        <p:pic>
          <p:nvPicPr>
            <p:cNvPr id="5" name="Picture 4">
              <a:extLst>
                <a:ext uri="{FF2B5EF4-FFF2-40B4-BE49-F238E27FC236}">
                  <a16:creationId xmlns:a16="http://schemas.microsoft.com/office/drawing/2014/main" id="{D7B656BA-44ED-1F41-BBFB-3E759C10D7D4}"/>
                </a:ext>
              </a:extLst>
            </p:cNvPr>
            <p:cNvPicPr>
              <a:picLocks noChangeAspect="1"/>
            </p:cNvPicPr>
            <p:nvPr/>
          </p:nvPicPr>
          <p:blipFill>
            <a:blip r:embed="rId3"/>
            <a:stretch>
              <a:fillRect/>
            </a:stretch>
          </p:blipFill>
          <p:spPr>
            <a:xfrm>
              <a:off x="7659703" y="468854"/>
              <a:ext cx="3537685" cy="4173094"/>
            </a:xfrm>
            <a:prstGeom prst="rect">
              <a:avLst/>
            </a:prstGeom>
          </p:spPr>
        </p:pic>
        <p:sp>
          <p:nvSpPr>
            <p:cNvPr id="6" name="Rectangle 5">
              <a:extLst>
                <a:ext uri="{FF2B5EF4-FFF2-40B4-BE49-F238E27FC236}">
                  <a16:creationId xmlns:a16="http://schemas.microsoft.com/office/drawing/2014/main" id="{8E81A34E-A16E-7442-95EF-B624E61E02D7}"/>
                </a:ext>
              </a:extLst>
            </p:cNvPr>
            <p:cNvSpPr/>
            <p:nvPr/>
          </p:nvSpPr>
          <p:spPr>
            <a:xfrm>
              <a:off x="8625840" y="838796"/>
              <a:ext cx="162560" cy="207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7ADD71-1B4E-7540-ACC7-022F41364FA9}"/>
                </a:ext>
              </a:extLst>
            </p:cNvPr>
            <p:cNvSpPr/>
            <p:nvPr/>
          </p:nvSpPr>
          <p:spPr>
            <a:xfrm>
              <a:off x="8910320" y="3094316"/>
              <a:ext cx="162560" cy="207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67092F-5DC6-8F4D-982C-B8DC65FFBFA5}"/>
                </a:ext>
              </a:extLst>
            </p:cNvPr>
            <p:cNvSpPr/>
            <p:nvPr/>
          </p:nvSpPr>
          <p:spPr>
            <a:xfrm>
              <a:off x="7904480" y="4222076"/>
              <a:ext cx="162560" cy="207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E780DA6-2527-5947-BA10-6481633B7F6A}"/>
                </a:ext>
              </a:extLst>
            </p:cNvPr>
            <p:cNvSpPr txBox="1"/>
            <p:nvPr/>
          </p:nvSpPr>
          <p:spPr>
            <a:xfrm>
              <a:off x="8340842" y="923368"/>
              <a:ext cx="447559" cy="246220"/>
            </a:xfrm>
            <a:prstGeom prst="rect">
              <a:avLst/>
            </a:prstGeom>
            <a:noFill/>
          </p:spPr>
          <p:txBody>
            <a:bodyPr wrap="none" rtlCol="0">
              <a:spAutoFit/>
            </a:bodyPr>
            <a:lstStyle/>
            <a:p>
              <a:r>
                <a:rPr lang="en-US" sz="1000" dirty="0"/>
                <a:t>drive</a:t>
              </a:r>
            </a:p>
          </p:txBody>
        </p:sp>
        <p:sp>
          <p:nvSpPr>
            <p:cNvPr id="10" name="TextBox 9">
              <a:extLst>
                <a:ext uri="{FF2B5EF4-FFF2-40B4-BE49-F238E27FC236}">
                  <a16:creationId xmlns:a16="http://schemas.microsoft.com/office/drawing/2014/main" id="{F1B36414-02BA-DF40-9E87-A09403D6F284}"/>
                </a:ext>
              </a:extLst>
            </p:cNvPr>
            <p:cNvSpPr txBox="1"/>
            <p:nvPr/>
          </p:nvSpPr>
          <p:spPr>
            <a:xfrm>
              <a:off x="7619482" y="4289633"/>
              <a:ext cx="447559" cy="246220"/>
            </a:xfrm>
            <a:prstGeom prst="rect">
              <a:avLst/>
            </a:prstGeom>
            <a:noFill/>
          </p:spPr>
          <p:txBody>
            <a:bodyPr wrap="none" rtlCol="0">
              <a:spAutoFit/>
            </a:bodyPr>
            <a:lstStyle/>
            <a:p>
              <a:r>
                <a:rPr lang="en-US" sz="1000" dirty="0"/>
                <a:t>drive</a:t>
              </a:r>
            </a:p>
          </p:txBody>
        </p:sp>
      </p:grpSp>
      <p:pic>
        <p:nvPicPr>
          <p:cNvPr id="13" name="Picture 12">
            <a:extLst>
              <a:ext uri="{FF2B5EF4-FFF2-40B4-BE49-F238E27FC236}">
                <a16:creationId xmlns:a16="http://schemas.microsoft.com/office/drawing/2014/main" id="{C9DBFF38-FA1A-A744-9FC0-AFACC1B9D001}"/>
              </a:ext>
            </a:extLst>
          </p:cNvPr>
          <p:cNvPicPr>
            <a:picLocks noChangeAspect="1"/>
          </p:cNvPicPr>
          <p:nvPr/>
        </p:nvPicPr>
        <p:blipFill>
          <a:blip r:embed="rId4"/>
          <a:stretch>
            <a:fillRect/>
          </a:stretch>
        </p:blipFill>
        <p:spPr>
          <a:xfrm>
            <a:off x="1807821" y="2432699"/>
            <a:ext cx="1562100" cy="381000"/>
          </a:xfrm>
          <a:prstGeom prst="rect">
            <a:avLst/>
          </a:prstGeom>
        </p:spPr>
      </p:pic>
      <p:pic>
        <p:nvPicPr>
          <p:cNvPr id="14" name="Picture 13">
            <a:extLst>
              <a:ext uri="{FF2B5EF4-FFF2-40B4-BE49-F238E27FC236}">
                <a16:creationId xmlns:a16="http://schemas.microsoft.com/office/drawing/2014/main" id="{0CAB8371-69C0-FC40-949A-4CB436F19943}"/>
              </a:ext>
            </a:extLst>
          </p:cNvPr>
          <p:cNvPicPr>
            <a:picLocks noChangeAspect="1"/>
          </p:cNvPicPr>
          <p:nvPr/>
        </p:nvPicPr>
        <p:blipFill>
          <a:blip r:embed="rId5"/>
          <a:stretch>
            <a:fillRect/>
          </a:stretch>
        </p:blipFill>
        <p:spPr>
          <a:xfrm>
            <a:off x="1296750" y="3517085"/>
            <a:ext cx="3429000" cy="381000"/>
          </a:xfrm>
          <a:prstGeom prst="rect">
            <a:avLst/>
          </a:prstGeom>
        </p:spPr>
      </p:pic>
      <p:pic>
        <p:nvPicPr>
          <p:cNvPr id="15" name="Picture 14">
            <a:extLst>
              <a:ext uri="{FF2B5EF4-FFF2-40B4-BE49-F238E27FC236}">
                <a16:creationId xmlns:a16="http://schemas.microsoft.com/office/drawing/2014/main" id="{36D8DDB7-4727-A949-BDDC-82BA79639EF2}"/>
              </a:ext>
            </a:extLst>
          </p:cNvPr>
          <p:cNvPicPr>
            <a:picLocks noChangeAspect="1"/>
          </p:cNvPicPr>
          <p:nvPr/>
        </p:nvPicPr>
        <p:blipFill>
          <a:blip r:embed="rId6"/>
          <a:stretch>
            <a:fillRect/>
          </a:stretch>
        </p:blipFill>
        <p:spPr>
          <a:xfrm>
            <a:off x="1549320" y="3879288"/>
            <a:ext cx="1217432" cy="608716"/>
          </a:xfrm>
          <a:prstGeom prst="rect">
            <a:avLst/>
          </a:prstGeom>
        </p:spPr>
      </p:pic>
      <p:pic>
        <p:nvPicPr>
          <p:cNvPr id="16" name="Picture 15">
            <a:extLst>
              <a:ext uri="{FF2B5EF4-FFF2-40B4-BE49-F238E27FC236}">
                <a16:creationId xmlns:a16="http://schemas.microsoft.com/office/drawing/2014/main" id="{5510EC44-DC40-B34E-A9F9-130A5AA68294}"/>
              </a:ext>
            </a:extLst>
          </p:cNvPr>
          <p:cNvPicPr>
            <a:picLocks noChangeAspect="1"/>
          </p:cNvPicPr>
          <p:nvPr/>
        </p:nvPicPr>
        <p:blipFill>
          <a:blip r:embed="rId7"/>
          <a:stretch>
            <a:fillRect/>
          </a:stretch>
        </p:blipFill>
        <p:spPr>
          <a:xfrm>
            <a:off x="1296750" y="4573620"/>
            <a:ext cx="2997200" cy="546100"/>
          </a:xfrm>
          <a:prstGeom prst="rect">
            <a:avLst/>
          </a:prstGeom>
        </p:spPr>
      </p:pic>
      <p:pic>
        <p:nvPicPr>
          <p:cNvPr id="18" name="Picture 17">
            <a:extLst>
              <a:ext uri="{FF2B5EF4-FFF2-40B4-BE49-F238E27FC236}">
                <a16:creationId xmlns:a16="http://schemas.microsoft.com/office/drawing/2014/main" id="{1EF1F40F-DEA0-1B42-959F-700FFB30C6EC}"/>
              </a:ext>
            </a:extLst>
          </p:cNvPr>
          <p:cNvPicPr>
            <a:picLocks noChangeAspect="1"/>
          </p:cNvPicPr>
          <p:nvPr/>
        </p:nvPicPr>
        <p:blipFill>
          <a:blip r:embed="rId8"/>
          <a:stretch>
            <a:fillRect/>
          </a:stretch>
        </p:blipFill>
        <p:spPr>
          <a:xfrm>
            <a:off x="1646000" y="6103041"/>
            <a:ext cx="2298700" cy="419100"/>
          </a:xfrm>
          <a:prstGeom prst="rect">
            <a:avLst/>
          </a:prstGeom>
        </p:spPr>
      </p:pic>
      <p:pic>
        <p:nvPicPr>
          <p:cNvPr id="19" name="Picture 18">
            <a:extLst>
              <a:ext uri="{FF2B5EF4-FFF2-40B4-BE49-F238E27FC236}">
                <a16:creationId xmlns:a16="http://schemas.microsoft.com/office/drawing/2014/main" id="{7942809E-A764-5B44-9E6D-70C9A98EF095}"/>
              </a:ext>
            </a:extLst>
          </p:cNvPr>
          <p:cNvPicPr>
            <a:picLocks noChangeAspect="1"/>
          </p:cNvPicPr>
          <p:nvPr/>
        </p:nvPicPr>
        <p:blipFill>
          <a:blip r:embed="rId9"/>
          <a:stretch>
            <a:fillRect/>
          </a:stretch>
        </p:blipFill>
        <p:spPr>
          <a:xfrm>
            <a:off x="5593199" y="5779086"/>
            <a:ext cx="2514600" cy="1003300"/>
          </a:xfrm>
          <a:prstGeom prst="rect">
            <a:avLst/>
          </a:prstGeom>
        </p:spPr>
      </p:pic>
      <p:pic>
        <p:nvPicPr>
          <p:cNvPr id="21" name="Picture 20">
            <a:extLst>
              <a:ext uri="{FF2B5EF4-FFF2-40B4-BE49-F238E27FC236}">
                <a16:creationId xmlns:a16="http://schemas.microsoft.com/office/drawing/2014/main" id="{22549BFF-EA8B-8D4C-BB01-8E3BC42A707C}"/>
              </a:ext>
            </a:extLst>
          </p:cNvPr>
          <p:cNvPicPr>
            <a:picLocks noChangeAspect="1"/>
          </p:cNvPicPr>
          <p:nvPr/>
        </p:nvPicPr>
        <p:blipFill>
          <a:blip r:embed="rId10"/>
          <a:stretch>
            <a:fillRect/>
          </a:stretch>
        </p:blipFill>
        <p:spPr>
          <a:xfrm>
            <a:off x="4725750" y="5981787"/>
            <a:ext cx="736600" cy="431800"/>
          </a:xfrm>
          <a:prstGeom prst="rect">
            <a:avLst/>
          </a:prstGeom>
        </p:spPr>
      </p:pic>
      <p:pic>
        <p:nvPicPr>
          <p:cNvPr id="22" name="Picture 21">
            <a:extLst>
              <a:ext uri="{FF2B5EF4-FFF2-40B4-BE49-F238E27FC236}">
                <a16:creationId xmlns:a16="http://schemas.microsoft.com/office/drawing/2014/main" id="{66DE0868-62A8-2B4E-B0A9-680648DC8914}"/>
              </a:ext>
            </a:extLst>
          </p:cNvPr>
          <p:cNvPicPr>
            <a:picLocks noChangeAspect="1"/>
          </p:cNvPicPr>
          <p:nvPr/>
        </p:nvPicPr>
        <p:blipFill>
          <a:blip r:embed="rId11"/>
          <a:stretch>
            <a:fillRect/>
          </a:stretch>
        </p:blipFill>
        <p:spPr>
          <a:xfrm>
            <a:off x="8581655" y="5779086"/>
            <a:ext cx="2298700" cy="939800"/>
          </a:xfrm>
          <a:prstGeom prst="rect">
            <a:avLst/>
          </a:prstGeom>
        </p:spPr>
      </p:pic>
    </p:spTree>
    <p:extLst>
      <p:ext uri="{BB962C8B-B14F-4D97-AF65-F5344CB8AC3E}">
        <p14:creationId xmlns:p14="http://schemas.microsoft.com/office/powerpoint/2010/main" val="3080109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00507-B7A0-2541-8C65-78CD3FDDE4E2}"/>
              </a:ext>
            </a:extLst>
          </p:cNvPr>
          <p:cNvSpPr>
            <a:spLocks noGrp="1"/>
          </p:cNvSpPr>
          <p:nvPr>
            <p:ph type="title"/>
          </p:nvPr>
        </p:nvSpPr>
        <p:spPr/>
        <p:txBody>
          <a:bodyPr/>
          <a:lstStyle/>
          <a:p>
            <a:r>
              <a:rPr lang="en-US" dirty="0"/>
              <a:t>Quality Factor</a:t>
            </a:r>
          </a:p>
        </p:txBody>
      </p:sp>
      <p:sp>
        <p:nvSpPr>
          <p:cNvPr id="3" name="Content Placeholder 2">
            <a:extLst>
              <a:ext uri="{FF2B5EF4-FFF2-40B4-BE49-F238E27FC236}">
                <a16:creationId xmlns:a16="http://schemas.microsoft.com/office/drawing/2014/main" id="{0069320C-DE18-4142-A9D8-2401EAEFF82A}"/>
              </a:ext>
            </a:extLst>
          </p:cNvPr>
          <p:cNvSpPr>
            <a:spLocks noGrp="1"/>
          </p:cNvSpPr>
          <p:nvPr>
            <p:ph idx="1"/>
          </p:nvPr>
        </p:nvSpPr>
        <p:spPr>
          <a:xfrm>
            <a:off x="15240" y="937709"/>
            <a:ext cx="5762537" cy="4351338"/>
          </a:xfrm>
        </p:spPr>
        <p:txBody>
          <a:bodyPr/>
          <a:lstStyle/>
          <a:p>
            <a:r>
              <a:rPr lang="en-US" dirty="0"/>
              <a:t>Amplitude and phase are often defined in terms of a dimensionless Quality factor related to the resonance frequency and the damping:</a:t>
            </a:r>
          </a:p>
          <a:p>
            <a:endParaRPr lang="en-US" dirty="0"/>
          </a:p>
          <a:p>
            <a:endParaRPr lang="en-US" dirty="0"/>
          </a:p>
        </p:txBody>
      </p:sp>
      <p:pic>
        <p:nvPicPr>
          <p:cNvPr id="4" name="Picture 3">
            <a:extLst>
              <a:ext uri="{FF2B5EF4-FFF2-40B4-BE49-F238E27FC236}">
                <a16:creationId xmlns:a16="http://schemas.microsoft.com/office/drawing/2014/main" id="{FDC2FA85-F7A9-C44C-A8E9-333E3361DEF5}"/>
              </a:ext>
            </a:extLst>
          </p:cNvPr>
          <p:cNvPicPr>
            <a:picLocks noChangeAspect="1"/>
          </p:cNvPicPr>
          <p:nvPr/>
        </p:nvPicPr>
        <p:blipFill>
          <a:blip r:embed="rId2"/>
          <a:stretch>
            <a:fillRect/>
          </a:stretch>
        </p:blipFill>
        <p:spPr>
          <a:xfrm>
            <a:off x="1622304" y="2922878"/>
            <a:ext cx="1727749" cy="503228"/>
          </a:xfrm>
          <a:prstGeom prst="rect">
            <a:avLst/>
          </a:prstGeom>
        </p:spPr>
      </p:pic>
      <p:pic>
        <p:nvPicPr>
          <p:cNvPr id="5" name="Picture 4">
            <a:extLst>
              <a:ext uri="{FF2B5EF4-FFF2-40B4-BE49-F238E27FC236}">
                <a16:creationId xmlns:a16="http://schemas.microsoft.com/office/drawing/2014/main" id="{17CA852F-939A-B04F-B3F9-4347DF86DC7D}"/>
              </a:ext>
            </a:extLst>
          </p:cNvPr>
          <p:cNvPicPr>
            <a:picLocks noChangeAspect="1"/>
          </p:cNvPicPr>
          <p:nvPr/>
        </p:nvPicPr>
        <p:blipFill>
          <a:blip r:embed="rId3"/>
          <a:stretch>
            <a:fillRect/>
          </a:stretch>
        </p:blipFill>
        <p:spPr>
          <a:xfrm>
            <a:off x="5629717" y="1019295"/>
            <a:ext cx="3340100" cy="1485900"/>
          </a:xfrm>
          <a:prstGeom prst="rect">
            <a:avLst/>
          </a:prstGeom>
        </p:spPr>
      </p:pic>
      <p:pic>
        <p:nvPicPr>
          <p:cNvPr id="6" name="Picture 5">
            <a:extLst>
              <a:ext uri="{FF2B5EF4-FFF2-40B4-BE49-F238E27FC236}">
                <a16:creationId xmlns:a16="http://schemas.microsoft.com/office/drawing/2014/main" id="{6692C879-25A0-4644-A2E8-63123EF992A5}"/>
              </a:ext>
            </a:extLst>
          </p:cNvPr>
          <p:cNvPicPr>
            <a:picLocks noChangeAspect="1"/>
          </p:cNvPicPr>
          <p:nvPr/>
        </p:nvPicPr>
        <p:blipFill>
          <a:blip r:embed="rId4"/>
          <a:stretch>
            <a:fillRect/>
          </a:stretch>
        </p:blipFill>
        <p:spPr>
          <a:xfrm>
            <a:off x="9000490" y="1019295"/>
            <a:ext cx="3060700" cy="1257300"/>
          </a:xfrm>
          <a:prstGeom prst="rect">
            <a:avLst/>
          </a:prstGeom>
        </p:spPr>
      </p:pic>
      <p:pic>
        <p:nvPicPr>
          <p:cNvPr id="7" name="Picture 6">
            <a:extLst>
              <a:ext uri="{FF2B5EF4-FFF2-40B4-BE49-F238E27FC236}">
                <a16:creationId xmlns:a16="http://schemas.microsoft.com/office/drawing/2014/main" id="{67E3729B-02BA-8649-81F8-06A411FBD654}"/>
              </a:ext>
            </a:extLst>
          </p:cNvPr>
          <p:cNvPicPr>
            <a:picLocks noChangeAspect="1"/>
          </p:cNvPicPr>
          <p:nvPr/>
        </p:nvPicPr>
        <p:blipFill>
          <a:blip r:embed="rId5"/>
          <a:stretch>
            <a:fillRect/>
          </a:stretch>
        </p:blipFill>
        <p:spPr>
          <a:xfrm>
            <a:off x="1622304" y="3691092"/>
            <a:ext cx="4283333" cy="3100317"/>
          </a:xfrm>
          <a:prstGeom prst="rect">
            <a:avLst/>
          </a:prstGeom>
        </p:spPr>
      </p:pic>
      <p:pic>
        <p:nvPicPr>
          <p:cNvPr id="8" name="Picture 7">
            <a:extLst>
              <a:ext uri="{FF2B5EF4-FFF2-40B4-BE49-F238E27FC236}">
                <a16:creationId xmlns:a16="http://schemas.microsoft.com/office/drawing/2014/main" id="{07EF1264-73D0-1548-8534-8BFA2831E0F3}"/>
              </a:ext>
            </a:extLst>
          </p:cNvPr>
          <p:cNvPicPr>
            <a:picLocks noChangeAspect="1"/>
          </p:cNvPicPr>
          <p:nvPr/>
        </p:nvPicPr>
        <p:blipFill>
          <a:blip r:embed="rId6"/>
          <a:stretch>
            <a:fillRect/>
          </a:stretch>
        </p:blipFill>
        <p:spPr>
          <a:xfrm>
            <a:off x="5991144" y="3691092"/>
            <a:ext cx="4287175" cy="3094932"/>
          </a:xfrm>
          <a:prstGeom prst="rect">
            <a:avLst/>
          </a:prstGeom>
        </p:spPr>
      </p:pic>
    </p:spTree>
    <p:extLst>
      <p:ext uri="{BB962C8B-B14F-4D97-AF65-F5344CB8AC3E}">
        <p14:creationId xmlns:p14="http://schemas.microsoft.com/office/powerpoint/2010/main" val="382572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A219-73AD-4A0E-BCD7-5CC39DEFB02D}"/>
              </a:ext>
            </a:extLst>
          </p:cNvPr>
          <p:cNvSpPr>
            <a:spLocks noGrp="1"/>
          </p:cNvSpPr>
          <p:nvPr>
            <p:ph type="title"/>
          </p:nvPr>
        </p:nvSpPr>
        <p:spPr/>
        <p:txBody>
          <a:bodyPr/>
          <a:lstStyle/>
          <a:p>
            <a:r>
              <a:rPr lang="en-US" dirty="0"/>
              <a:t>How Surface Forces Affect our Resonance</a:t>
            </a:r>
          </a:p>
        </p:txBody>
      </p:sp>
      <p:sp>
        <p:nvSpPr>
          <p:cNvPr id="3" name="Content Placeholder 2">
            <a:extLst>
              <a:ext uri="{FF2B5EF4-FFF2-40B4-BE49-F238E27FC236}">
                <a16:creationId xmlns:a16="http://schemas.microsoft.com/office/drawing/2014/main" id="{A80430CB-DEC1-4392-8181-6F09F3FD93F9}"/>
              </a:ext>
            </a:extLst>
          </p:cNvPr>
          <p:cNvSpPr>
            <a:spLocks noGrp="1"/>
          </p:cNvSpPr>
          <p:nvPr>
            <p:ph idx="1"/>
          </p:nvPr>
        </p:nvSpPr>
        <p:spPr>
          <a:xfrm>
            <a:off x="15239" y="1253331"/>
            <a:ext cx="11633335" cy="5016840"/>
          </a:xfrm>
        </p:spPr>
        <p:txBody>
          <a:bodyPr/>
          <a:lstStyle/>
          <a:p>
            <a:r>
              <a:rPr lang="en-US" dirty="0"/>
              <a:t>A Force gradient results in a shift in the resonance frequency</a:t>
            </a:r>
          </a:p>
        </p:txBody>
      </p:sp>
      <p:pic>
        <p:nvPicPr>
          <p:cNvPr id="5" name="Picture 4">
            <a:extLst>
              <a:ext uri="{FF2B5EF4-FFF2-40B4-BE49-F238E27FC236}">
                <a16:creationId xmlns:a16="http://schemas.microsoft.com/office/drawing/2014/main" id="{5EA7DE01-434E-4C14-BDC6-0ADC2103FBFC}"/>
              </a:ext>
            </a:extLst>
          </p:cNvPr>
          <p:cNvPicPr>
            <a:picLocks noChangeAspect="1"/>
          </p:cNvPicPr>
          <p:nvPr/>
        </p:nvPicPr>
        <p:blipFill>
          <a:blip r:embed="rId2"/>
          <a:stretch>
            <a:fillRect/>
          </a:stretch>
        </p:blipFill>
        <p:spPr>
          <a:xfrm>
            <a:off x="6191069" y="2456769"/>
            <a:ext cx="5697718" cy="4401231"/>
          </a:xfrm>
          <a:prstGeom prst="rect">
            <a:avLst/>
          </a:prstGeom>
        </p:spPr>
      </p:pic>
      <p:pic>
        <p:nvPicPr>
          <p:cNvPr id="6" name="Picture 5">
            <a:extLst>
              <a:ext uri="{FF2B5EF4-FFF2-40B4-BE49-F238E27FC236}">
                <a16:creationId xmlns:a16="http://schemas.microsoft.com/office/drawing/2014/main" id="{D870EF8E-6543-4FBD-8681-06B124467A9C}"/>
              </a:ext>
            </a:extLst>
          </p:cNvPr>
          <p:cNvPicPr>
            <a:picLocks noChangeAspect="1"/>
          </p:cNvPicPr>
          <p:nvPr/>
        </p:nvPicPr>
        <p:blipFill>
          <a:blip r:embed="rId3"/>
          <a:stretch>
            <a:fillRect/>
          </a:stretch>
        </p:blipFill>
        <p:spPr>
          <a:xfrm>
            <a:off x="513644" y="2572883"/>
            <a:ext cx="5677425" cy="3697288"/>
          </a:xfrm>
          <a:prstGeom prst="rect">
            <a:avLst/>
          </a:prstGeom>
        </p:spPr>
      </p:pic>
    </p:spTree>
    <p:extLst>
      <p:ext uri="{BB962C8B-B14F-4D97-AF65-F5344CB8AC3E}">
        <p14:creationId xmlns:p14="http://schemas.microsoft.com/office/powerpoint/2010/main" val="2951143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A219-73AD-4A0E-BCD7-5CC39DEFB02D}"/>
              </a:ext>
            </a:extLst>
          </p:cNvPr>
          <p:cNvSpPr>
            <a:spLocks noGrp="1"/>
          </p:cNvSpPr>
          <p:nvPr>
            <p:ph type="title"/>
          </p:nvPr>
        </p:nvSpPr>
        <p:spPr/>
        <p:txBody>
          <a:bodyPr/>
          <a:lstStyle/>
          <a:p>
            <a:r>
              <a:rPr lang="en-US" dirty="0"/>
              <a:t>How Surface Forces Affect our Resonance 2</a:t>
            </a:r>
          </a:p>
        </p:txBody>
      </p:sp>
      <p:sp>
        <p:nvSpPr>
          <p:cNvPr id="3" name="Content Placeholder 2">
            <a:extLst>
              <a:ext uri="{FF2B5EF4-FFF2-40B4-BE49-F238E27FC236}">
                <a16:creationId xmlns:a16="http://schemas.microsoft.com/office/drawing/2014/main" id="{A80430CB-DEC1-4392-8181-6F09F3FD93F9}"/>
              </a:ext>
            </a:extLst>
          </p:cNvPr>
          <p:cNvSpPr>
            <a:spLocks noGrp="1"/>
          </p:cNvSpPr>
          <p:nvPr>
            <p:ph idx="1"/>
          </p:nvPr>
        </p:nvSpPr>
        <p:spPr>
          <a:xfrm>
            <a:off x="15239" y="1253331"/>
            <a:ext cx="11633335" cy="5016840"/>
          </a:xfrm>
        </p:spPr>
        <p:txBody>
          <a:bodyPr/>
          <a:lstStyle/>
          <a:p>
            <a:r>
              <a:rPr lang="en-US" dirty="0"/>
              <a:t>Increased surface dissipation results in increased damping</a:t>
            </a:r>
          </a:p>
          <a:p>
            <a:pPr lvl="1"/>
            <a:r>
              <a:rPr lang="en-US" dirty="0"/>
              <a:t>Amplitude and phase shifts can be identical to those induced by force</a:t>
            </a:r>
          </a:p>
        </p:txBody>
      </p:sp>
      <p:pic>
        <p:nvPicPr>
          <p:cNvPr id="6" name="Picture 5">
            <a:extLst>
              <a:ext uri="{FF2B5EF4-FFF2-40B4-BE49-F238E27FC236}">
                <a16:creationId xmlns:a16="http://schemas.microsoft.com/office/drawing/2014/main" id="{D870EF8E-6543-4FBD-8681-06B124467A9C}"/>
              </a:ext>
            </a:extLst>
          </p:cNvPr>
          <p:cNvPicPr>
            <a:picLocks noChangeAspect="1"/>
          </p:cNvPicPr>
          <p:nvPr/>
        </p:nvPicPr>
        <p:blipFill>
          <a:blip r:embed="rId2"/>
          <a:stretch>
            <a:fillRect/>
          </a:stretch>
        </p:blipFill>
        <p:spPr>
          <a:xfrm>
            <a:off x="273431" y="2572883"/>
            <a:ext cx="5677425" cy="3697288"/>
          </a:xfrm>
          <a:prstGeom prst="rect">
            <a:avLst/>
          </a:prstGeom>
        </p:spPr>
      </p:pic>
      <p:pic>
        <p:nvPicPr>
          <p:cNvPr id="8" name="Picture 7">
            <a:extLst>
              <a:ext uri="{FF2B5EF4-FFF2-40B4-BE49-F238E27FC236}">
                <a16:creationId xmlns:a16="http://schemas.microsoft.com/office/drawing/2014/main" id="{3C9504EB-B84F-495B-9112-7AB96BF58B4C}"/>
              </a:ext>
            </a:extLst>
          </p:cNvPr>
          <p:cNvPicPr>
            <a:picLocks noChangeAspect="1"/>
          </p:cNvPicPr>
          <p:nvPr/>
        </p:nvPicPr>
        <p:blipFill>
          <a:blip r:embed="rId3"/>
          <a:stretch>
            <a:fillRect/>
          </a:stretch>
        </p:blipFill>
        <p:spPr>
          <a:xfrm>
            <a:off x="6198013" y="2332038"/>
            <a:ext cx="5688459" cy="4369870"/>
          </a:xfrm>
          <a:prstGeom prst="rect">
            <a:avLst/>
          </a:prstGeom>
        </p:spPr>
      </p:pic>
    </p:spTree>
    <p:extLst>
      <p:ext uri="{BB962C8B-B14F-4D97-AF65-F5344CB8AC3E}">
        <p14:creationId xmlns:p14="http://schemas.microsoft.com/office/powerpoint/2010/main" val="286462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196CD-BED6-4780-818E-3B8F0128B16B}"/>
              </a:ext>
            </a:extLst>
          </p:cNvPr>
          <p:cNvSpPr>
            <a:spLocks noGrp="1"/>
          </p:cNvSpPr>
          <p:nvPr>
            <p:ph type="title"/>
          </p:nvPr>
        </p:nvSpPr>
        <p:spPr/>
        <p:txBody>
          <a:bodyPr/>
          <a:lstStyle/>
          <a:p>
            <a:r>
              <a:rPr lang="en-US" dirty="0"/>
              <a:t>Extracting Force Information: Lift Mode</a:t>
            </a:r>
          </a:p>
        </p:txBody>
      </p:sp>
      <p:sp>
        <p:nvSpPr>
          <p:cNvPr id="3" name="Content Placeholder 2">
            <a:extLst>
              <a:ext uri="{FF2B5EF4-FFF2-40B4-BE49-F238E27FC236}">
                <a16:creationId xmlns:a16="http://schemas.microsoft.com/office/drawing/2014/main" id="{349A062B-8266-4527-8CA7-E6136BBC011E}"/>
              </a:ext>
            </a:extLst>
          </p:cNvPr>
          <p:cNvSpPr>
            <a:spLocks noGrp="1"/>
          </p:cNvSpPr>
          <p:nvPr>
            <p:ph idx="1"/>
          </p:nvPr>
        </p:nvSpPr>
        <p:spPr>
          <a:xfrm>
            <a:off x="15240" y="1253331"/>
            <a:ext cx="5746931" cy="5258306"/>
          </a:xfrm>
        </p:spPr>
        <p:txBody>
          <a:bodyPr>
            <a:normAutofit fontScale="92500" lnSpcReduction="10000"/>
          </a:bodyPr>
          <a:lstStyle/>
          <a:p>
            <a:r>
              <a:rPr lang="en-US" dirty="0"/>
              <a:t>Retracing a scan in above surface</a:t>
            </a:r>
          </a:p>
          <a:p>
            <a:endParaRPr lang="en-US" dirty="0"/>
          </a:p>
          <a:p>
            <a:r>
              <a:rPr lang="en-US" dirty="0"/>
              <a:t>Surface dissipation cannot affect signals</a:t>
            </a:r>
          </a:p>
          <a:p>
            <a:endParaRPr lang="en-US" dirty="0"/>
          </a:p>
          <a:p>
            <a:r>
              <a:rPr lang="en-US" dirty="0"/>
              <a:t>Long Range forces can be measured by the amplitude and phase of cantilever motion</a:t>
            </a:r>
          </a:p>
          <a:p>
            <a:endParaRPr lang="en-US" dirty="0"/>
          </a:p>
          <a:p>
            <a:r>
              <a:rPr lang="en-US" dirty="0"/>
              <a:t>Examples of long range forces:</a:t>
            </a:r>
          </a:p>
          <a:p>
            <a:pPr lvl="1"/>
            <a:r>
              <a:rPr lang="en-US" dirty="0"/>
              <a:t>Electrostatic Interactions </a:t>
            </a:r>
          </a:p>
          <a:p>
            <a:pPr lvl="2"/>
            <a:r>
              <a:rPr lang="en-US" dirty="0"/>
              <a:t>Electrostatic Force Microscopy (EFM)</a:t>
            </a:r>
          </a:p>
          <a:p>
            <a:pPr lvl="1"/>
            <a:r>
              <a:rPr lang="en-US" dirty="0"/>
              <a:t>Magnetic Interactions</a:t>
            </a:r>
          </a:p>
          <a:p>
            <a:pPr lvl="2"/>
            <a:r>
              <a:rPr lang="en-US" dirty="0"/>
              <a:t>Magnetic Force Microscopy (MFM)</a:t>
            </a:r>
          </a:p>
        </p:txBody>
      </p:sp>
      <p:pic>
        <p:nvPicPr>
          <p:cNvPr id="5" name="Picture 4" descr="Diagram&#10;&#10;Description automatically generated">
            <a:extLst>
              <a:ext uri="{FF2B5EF4-FFF2-40B4-BE49-F238E27FC236}">
                <a16:creationId xmlns:a16="http://schemas.microsoft.com/office/drawing/2014/main" id="{4C265EF5-A3BE-4809-935C-CA1C5F905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404" y="1253331"/>
            <a:ext cx="5225596" cy="3831415"/>
          </a:xfrm>
          <a:prstGeom prst="rect">
            <a:avLst/>
          </a:prstGeom>
        </p:spPr>
      </p:pic>
    </p:spTree>
    <p:extLst>
      <p:ext uri="{BB962C8B-B14F-4D97-AF65-F5344CB8AC3E}">
        <p14:creationId xmlns:p14="http://schemas.microsoft.com/office/powerpoint/2010/main" val="2484273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CE7E5-3E30-6C48-8E5C-C3E3B7FCFB0D}"/>
              </a:ext>
            </a:extLst>
          </p:cNvPr>
          <p:cNvSpPr>
            <a:spLocks noGrp="1"/>
          </p:cNvSpPr>
          <p:nvPr>
            <p:ph type="title"/>
          </p:nvPr>
        </p:nvSpPr>
        <p:spPr/>
        <p:txBody>
          <a:bodyPr>
            <a:normAutofit fontScale="90000"/>
          </a:bodyPr>
          <a:lstStyle/>
          <a:p>
            <a:r>
              <a:rPr lang="en-US" dirty="0"/>
              <a:t>Conceptual Design of an Atomic Force Microscope</a:t>
            </a:r>
          </a:p>
        </p:txBody>
      </p:sp>
      <p:sp>
        <p:nvSpPr>
          <p:cNvPr id="3" name="Content Placeholder 2">
            <a:extLst>
              <a:ext uri="{FF2B5EF4-FFF2-40B4-BE49-F238E27FC236}">
                <a16:creationId xmlns:a16="http://schemas.microsoft.com/office/drawing/2014/main" id="{25C01C34-3E0E-7F4F-94A5-017B1F119423}"/>
              </a:ext>
            </a:extLst>
          </p:cNvPr>
          <p:cNvSpPr>
            <a:spLocks noGrp="1"/>
          </p:cNvSpPr>
          <p:nvPr>
            <p:ph idx="1"/>
          </p:nvPr>
        </p:nvSpPr>
        <p:spPr>
          <a:xfrm>
            <a:off x="15240" y="1253331"/>
            <a:ext cx="4890589" cy="5208878"/>
          </a:xfrm>
        </p:spPr>
        <p:txBody>
          <a:bodyPr>
            <a:normAutofit/>
          </a:bodyPr>
          <a:lstStyle/>
          <a:p>
            <a:r>
              <a:rPr lang="en-US" dirty="0"/>
              <a:t>Base: Isolates Vibrations</a:t>
            </a:r>
          </a:p>
          <a:p>
            <a:endParaRPr lang="en-US" dirty="0"/>
          </a:p>
          <a:p>
            <a:r>
              <a:rPr lang="en-US" dirty="0"/>
              <a:t>Flexure Stage: Provides nanometer scanning control</a:t>
            </a:r>
          </a:p>
          <a:p>
            <a:endParaRPr lang="en-US" dirty="0"/>
          </a:p>
          <a:p>
            <a:r>
              <a:rPr lang="en-US" dirty="0"/>
              <a:t>Cantilever: nanometer scale probe to interact with surface</a:t>
            </a:r>
          </a:p>
          <a:p>
            <a:endParaRPr lang="en-US" dirty="0"/>
          </a:p>
          <a:p>
            <a:r>
              <a:rPr lang="en-US" dirty="0"/>
              <a:t>Optical Stage:  Provides Detection of the Cantilever Detection</a:t>
            </a:r>
          </a:p>
        </p:txBody>
      </p:sp>
      <p:pic>
        <p:nvPicPr>
          <p:cNvPr id="4" name="Picture 3">
            <a:extLst>
              <a:ext uri="{FF2B5EF4-FFF2-40B4-BE49-F238E27FC236}">
                <a16:creationId xmlns:a16="http://schemas.microsoft.com/office/drawing/2014/main" id="{43D5E358-7781-CC48-A1D1-4962EE4F41AE}"/>
              </a:ext>
            </a:extLst>
          </p:cNvPr>
          <p:cNvPicPr>
            <a:picLocks noChangeAspect="1"/>
          </p:cNvPicPr>
          <p:nvPr/>
        </p:nvPicPr>
        <p:blipFill>
          <a:blip r:embed="rId2"/>
          <a:stretch>
            <a:fillRect/>
          </a:stretch>
        </p:blipFill>
        <p:spPr>
          <a:xfrm>
            <a:off x="4905829" y="937709"/>
            <a:ext cx="7226300" cy="5524500"/>
          </a:xfrm>
          <a:prstGeom prst="rect">
            <a:avLst/>
          </a:prstGeom>
        </p:spPr>
      </p:pic>
    </p:spTree>
    <p:extLst>
      <p:ext uri="{BB962C8B-B14F-4D97-AF65-F5344CB8AC3E}">
        <p14:creationId xmlns:p14="http://schemas.microsoft.com/office/powerpoint/2010/main" val="2994980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D0E5-A400-4373-A7CD-027A30E9DD74}"/>
              </a:ext>
            </a:extLst>
          </p:cNvPr>
          <p:cNvSpPr>
            <a:spLocks noGrp="1"/>
          </p:cNvSpPr>
          <p:nvPr>
            <p:ph type="title"/>
          </p:nvPr>
        </p:nvSpPr>
        <p:spPr/>
        <p:txBody>
          <a:bodyPr/>
          <a:lstStyle/>
          <a:p>
            <a:r>
              <a:rPr lang="en-US" dirty="0"/>
              <a:t>Mapping Topography using AFM</a:t>
            </a:r>
          </a:p>
        </p:txBody>
      </p:sp>
      <p:sp>
        <p:nvSpPr>
          <p:cNvPr id="3" name="Content Placeholder 2">
            <a:extLst>
              <a:ext uri="{FF2B5EF4-FFF2-40B4-BE49-F238E27FC236}">
                <a16:creationId xmlns:a16="http://schemas.microsoft.com/office/drawing/2014/main" id="{1BA06A05-FEA5-4F73-B0ED-2AB363382E5B}"/>
              </a:ext>
            </a:extLst>
          </p:cNvPr>
          <p:cNvSpPr>
            <a:spLocks noGrp="1"/>
          </p:cNvSpPr>
          <p:nvPr>
            <p:ph idx="1"/>
          </p:nvPr>
        </p:nvSpPr>
        <p:spPr>
          <a:xfrm>
            <a:off x="15240" y="1253331"/>
            <a:ext cx="5019144" cy="5438414"/>
          </a:xfrm>
        </p:spPr>
        <p:txBody>
          <a:bodyPr>
            <a:normAutofit/>
          </a:bodyPr>
          <a:lstStyle/>
          <a:p>
            <a:r>
              <a:rPr lang="en-US" dirty="0"/>
              <a:t>Most basic function of AFM</a:t>
            </a:r>
          </a:p>
          <a:p>
            <a:endParaRPr lang="en-US" dirty="0"/>
          </a:p>
          <a:p>
            <a:r>
              <a:rPr lang="en-US" dirty="0"/>
              <a:t>Provides 3D information on the morphology of a sample surface.</a:t>
            </a:r>
          </a:p>
          <a:p>
            <a:endParaRPr lang="en-US" dirty="0"/>
          </a:p>
          <a:p>
            <a:r>
              <a:rPr lang="en-US" dirty="0"/>
              <a:t>Resolution Limit:</a:t>
            </a:r>
          </a:p>
          <a:p>
            <a:pPr lvl="1"/>
            <a:r>
              <a:rPr lang="en-US" dirty="0"/>
              <a:t>Defined by sharpness of AFM probe.  </a:t>
            </a:r>
          </a:p>
          <a:p>
            <a:pPr lvl="1"/>
            <a:r>
              <a:rPr lang="en-US" dirty="0"/>
              <a:t>Can be down to atomic limit for functionalized AFM interactions, but typically 2-20 nm.</a:t>
            </a:r>
          </a:p>
        </p:txBody>
      </p:sp>
      <p:pic>
        <p:nvPicPr>
          <p:cNvPr id="9" name="Picture 8">
            <a:extLst>
              <a:ext uri="{FF2B5EF4-FFF2-40B4-BE49-F238E27FC236}">
                <a16:creationId xmlns:a16="http://schemas.microsoft.com/office/drawing/2014/main" id="{3011C3E9-B6A7-4C7D-B702-C748506108FB}"/>
              </a:ext>
            </a:extLst>
          </p:cNvPr>
          <p:cNvPicPr>
            <a:picLocks noChangeAspect="1"/>
          </p:cNvPicPr>
          <p:nvPr/>
        </p:nvPicPr>
        <p:blipFill>
          <a:blip r:embed="rId2"/>
          <a:stretch>
            <a:fillRect/>
          </a:stretch>
        </p:blipFill>
        <p:spPr>
          <a:xfrm>
            <a:off x="5383161" y="858636"/>
            <a:ext cx="2684325" cy="2684325"/>
          </a:xfrm>
          <a:prstGeom prst="rect">
            <a:avLst/>
          </a:prstGeom>
        </p:spPr>
      </p:pic>
      <p:sp>
        <p:nvSpPr>
          <p:cNvPr id="10" name="TextBox 9">
            <a:extLst>
              <a:ext uri="{FF2B5EF4-FFF2-40B4-BE49-F238E27FC236}">
                <a16:creationId xmlns:a16="http://schemas.microsoft.com/office/drawing/2014/main" id="{D08C3F18-F6BE-49CF-A8BE-32BBB29EC2E2}"/>
              </a:ext>
            </a:extLst>
          </p:cNvPr>
          <p:cNvSpPr txBox="1"/>
          <p:nvPr/>
        </p:nvSpPr>
        <p:spPr>
          <a:xfrm>
            <a:off x="5482675" y="3059668"/>
            <a:ext cx="2346155" cy="369332"/>
          </a:xfrm>
          <a:prstGeom prst="rect">
            <a:avLst/>
          </a:prstGeom>
          <a:noFill/>
        </p:spPr>
        <p:txBody>
          <a:bodyPr wrap="none" rtlCol="0">
            <a:spAutoFit/>
          </a:bodyPr>
          <a:lstStyle/>
          <a:p>
            <a:r>
              <a:rPr lang="en-US" dirty="0">
                <a:solidFill>
                  <a:schemeClr val="bg1"/>
                </a:solidFill>
              </a:rPr>
              <a:t>AFM of Graphene flake</a:t>
            </a:r>
          </a:p>
        </p:txBody>
      </p:sp>
      <p:pic>
        <p:nvPicPr>
          <p:cNvPr id="14" name="Picture 13" descr="A picture containing text, blackboard, furniture, rug&#10;&#10;Description automatically generated">
            <a:extLst>
              <a:ext uri="{FF2B5EF4-FFF2-40B4-BE49-F238E27FC236}">
                <a16:creationId xmlns:a16="http://schemas.microsoft.com/office/drawing/2014/main" id="{93120E2E-0430-49FE-A850-4FB4CDFDE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76285" y="937709"/>
            <a:ext cx="2592357" cy="2603777"/>
          </a:xfrm>
          <a:prstGeom prst="rect">
            <a:avLst/>
          </a:prstGeom>
        </p:spPr>
      </p:pic>
      <p:sp>
        <p:nvSpPr>
          <p:cNvPr id="16" name="TextBox 15">
            <a:extLst>
              <a:ext uri="{FF2B5EF4-FFF2-40B4-BE49-F238E27FC236}">
                <a16:creationId xmlns:a16="http://schemas.microsoft.com/office/drawing/2014/main" id="{A9075F70-F2B1-46F2-8D77-54A308793AAB}"/>
              </a:ext>
            </a:extLst>
          </p:cNvPr>
          <p:cNvSpPr txBox="1"/>
          <p:nvPr/>
        </p:nvSpPr>
        <p:spPr>
          <a:xfrm>
            <a:off x="9166568" y="3074183"/>
            <a:ext cx="2544022" cy="369332"/>
          </a:xfrm>
          <a:prstGeom prst="rect">
            <a:avLst/>
          </a:prstGeom>
          <a:noFill/>
        </p:spPr>
        <p:txBody>
          <a:bodyPr wrap="square" rtlCol="0">
            <a:spAutoFit/>
          </a:bodyPr>
          <a:lstStyle/>
          <a:p>
            <a:r>
              <a:rPr lang="en-US" dirty="0">
                <a:solidFill>
                  <a:schemeClr val="bg1"/>
                </a:solidFill>
              </a:rPr>
              <a:t>AFM of DNA Plasmids</a:t>
            </a:r>
          </a:p>
        </p:txBody>
      </p:sp>
      <p:pic>
        <p:nvPicPr>
          <p:cNvPr id="17" name="Picture 16" descr="Chart&#10;&#10;Description automatically generated">
            <a:extLst>
              <a:ext uri="{FF2B5EF4-FFF2-40B4-BE49-F238E27FC236}">
                <a16:creationId xmlns:a16="http://schemas.microsoft.com/office/drawing/2014/main" id="{F35C6B52-F2AF-4090-ACC9-E51D94997B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3040" y="3912292"/>
            <a:ext cx="3068445" cy="2945707"/>
          </a:xfrm>
          <a:prstGeom prst="rect">
            <a:avLst/>
          </a:prstGeom>
        </p:spPr>
      </p:pic>
      <p:sp>
        <p:nvSpPr>
          <p:cNvPr id="19" name="TextBox 18">
            <a:extLst>
              <a:ext uri="{FF2B5EF4-FFF2-40B4-BE49-F238E27FC236}">
                <a16:creationId xmlns:a16="http://schemas.microsoft.com/office/drawing/2014/main" id="{8DFB6D15-43C3-496E-BE70-EB36DCFA0B1D}"/>
              </a:ext>
            </a:extLst>
          </p:cNvPr>
          <p:cNvSpPr txBox="1"/>
          <p:nvPr/>
        </p:nvSpPr>
        <p:spPr>
          <a:xfrm>
            <a:off x="5508962" y="6148212"/>
            <a:ext cx="2293579" cy="369332"/>
          </a:xfrm>
          <a:prstGeom prst="rect">
            <a:avLst/>
          </a:prstGeom>
          <a:solidFill>
            <a:schemeClr val="bg1"/>
          </a:solidFill>
        </p:spPr>
        <p:txBody>
          <a:bodyPr wrap="square" rtlCol="0">
            <a:spAutoFit/>
          </a:bodyPr>
          <a:lstStyle/>
          <a:p>
            <a:r>
              <a:rPr lang="en-US" dirty="0"/>
              <a:t>AFM of quantum dots</a:t>
            </a:r>
          </a:p>
        </p:txBody>
      </p:sp>
      <p:pic>
        <p:nvPicPr>
          <p:cNvPr id="20" name="Picture 19" descr="A picture containing diagram&#10;&#10;Description automatically generated">
            <a:extLst>
              <a:ext uri="{FF2B5EF4-FFF2-40B4-BE49-F238E27FC236}">
                <a16:creationId xmlns:a16="http://schemas.microsoft.com/office/drawing/2014/main" id="{5BBF6B43-A9BC-41B8-9D13-EA315A67E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4610" y="4064000"/>
            <a:ext cx="2804032" cy="2797022"/>
          </a:xfrm>
          <a:prstGeom prst="rect">
            <a:avLst/>
          </a:prstGeom>
        </p:spPr>
      </p:pic>
      <p:sp>
        <p:nvSpPr>
          <p:cNvPr id="22" name="TextBox 21">
            <a:extLst>
              <a:ext uri="{FF2B5EF4-FFF2-40B4-BE49-F238E27FC236}">
                <a16:creationId xmlns:a16="http://schemas.microsoft.com/office/drawing/2014/main" id="{4FCFB12F-074D-4F0B-A2B9-F65C566F477A}"/>
              </a:ext>
            </a:extLst>
          </p:cNvPr>
          <p:cNvSpPr txBox="1"/>
          <p:nvPr/>
        </p:nvSpPr>
        <p:spPr>
          <a:xfrm>
            <a:off x="9634667" y="5920291"/>
            <a:ext cx="1607823" cy="646331"/>
          </a:xfrm>
          <a:prstGeom prst="rect">
            <a:avLst/>
          </a:prstGeom>
          <a:solidFill>
            <a:schemeClr val="bg1"/>
          </a:solidFill>
        </p:spPr>
        <p:txBody>
          <a:bodyPr wrap="square" rtlCol="0">
            <a:spAutoFit/>
          </a:bodyPr>
          <a:lstStyle/>
          <a:p>
            <a:pPr algn="ctr"/>
            <a:r>
              <a:rPr lang="en-US" dirty="0"/>
              <a:t>AFM of carbon nanotubes</a:t>
            </a:r>
          </a:p>
        </p:txBody>
      </p:sp>
    </p:spTree>
    <p:extLst>
      <p:ext uri="{BB962C8B-B14F-4D97-AF65-F5344CB8AC3E}">
        <p14:creationId xmlns:p14="http://schemas.microsoft.com/office/powerpoint/2010/main" val="2735736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E377-46FF-490E-9ECA-4A728CCE664A}"/>
              </a:ext>
            </a:extLst>
          </p:cNvPr>
          <p:cNvSpPr>
            <a:spLocks noGrp="1"/>
          </p:cNvSpPr>
          <p:nvPr>
            <p:ph type="title"/>
          </p:nvPr>
        </p:nvSpPr>
        <p:spPr/>
        <p:txBody>
          <a:bodyPr/>
          <a:lstStyle/>
          <a:p>
            <a:r>
              <a:rPr lang="en-US" dirty="0"/>
              <a:t>Characterizing forces above a surface</a:t>
            </a:r>
          </a:p>
        </p:txBody>
      </p:sp>
      <p:sp>
        <p:nvSpPr>
          <p:cNvPr id="3" name="Content Placeholder 2">
            <a:extLst>
              <a:ext uri="{FF2B5EF4-FFF2-40B4-BE49-F238E27FC236}">
                <a16:creationId xmlns:a16="http://schemas.microsoft.com/office/drawing/2014/main" id="{CAA316F0-5D3A-4A71-BBF2-E595AB053AB9}"/>
              </a:ext>
            </a:extLst>
          </p:cNvPr>
          <p:cNvSpPr>
            <a:spLocks noGrp="1"/>
          </p:cNvSpPr>
          <p:nvPr>
            <p:ph idx="1"/>
          </p:nvPr>
        </p:nvSpPr>
        <p:spPr>
          <a:xfrm>
            <a:off x="15240" y="1253331"/>
            <a:ext cx="6568700" cy="4351338"/>
          </a:xfrm>
        </p:spPr>
        <p:txBody>
          <a:bodyPr/>
          <a:lstStyle/>
          <a:p>
            <a:r>
              <a:rPr lang="en-US" dirty="0"/>
              <a:t>Using lift mode- we can search for the presence of long range force gradients above a surface associated with electromagnetic forces</a:t>
            </a:r>
          </a:p>
        </p:txBody>
      </p:sp>
      <p:pic>
        <p:nvPicPr>
          <p:cNvPr id="7" name="Picture 6">
            <a:extLst>
              <a:ext uri="{FF2B5EF4-FFF2-40B4-BE49-F238E27FC236}">
                <a16:creationId xmlns:a16="http://schemas.microsoft.com/office/drawing/2014/main" id="{91DCD882-B63D-4066-A428-F5194BF916D3}"/>
              </a:ext>
            </a:extLst>
          </p:cNvPr>
          <p:cNvPicPr>
            <a:picLocks noChangeAspect="1"/>
          </p:cNvPicPr>
          <p:nvPr/>
        </p:nvPicPr>
        <p:blipFill>
          <a:blip r:embed="rId2"/>
          <a:stretch>
            <a:fillRect/>
          </a:stretch>
        </p:blipFill>
        <p:spPr>
          <a:xfrm>
            <a:off x="458911" y="3110677"/>
            <a:ext cx="5398510" cy="3515651"/>
          </a:xfrm>
          <a:prstGeom prst="rect">
            <a:avLst/>
          </a:prstGeom>
        </p:spPr>
      </p:pic>
      <p:pic>
        <p:nvPicPr>
          <p:cNvPr id="8" name="Picture 7">
            <a:extLst>
              <a:ext uri="{FF2B5EF4-FFF2-40B4-BE49-F238E27FC236}">
                <a16:creationId xmlns:a16="http://schemas.microsoft.com/office/drawing/2014/main" id="{011A05DE-3DED-4CDE-ADCC-6A29E3990410}"/>
              </a:ext>
            </a:extLst>
          </p:cNvPr>
          <p:cNvPicPr>
            <a:picLocks noChangeAspect="1"/>
          </p:cNvPicPr>
          <p:nvPr/>
        </p:nvPicPr>
        <p:blipFill>
          <a:blip r:embed="rId3"/>
          <a:stretch>
            <a:fillRect/>
          </a:stretch>
        </p:blipFill>
        <p:spPr>
          <a:xfrm>
            <a:off x="6301092" y="2456769"/>
            <a:ext cx="5697718" cy="4401231"/>
          </a:xfrm>
          <a:prstGeom prst="rect">
            <a:avLst/>
          </a:prstGeom>
        </p:spPr>
      </p:pic>
    </p:spTree>
    <p:extLst>
      <p:ext uri="{BB962C8B-B14F-4D97-AF65-F5344CB8AC3E}">
        <p14:creationId xmlns:p14="http://schemas.microsoft.com/office/powerpoint/2010/main" val="4044601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FDFD4-2578-4AA8-A861-1DDF6E4BB2F9}"/>
              </a:ext>
            </a:extLst>
          </p:cNvPr>
          <p:cNvSpPr>
            <a:spLocks noGrp="1"/>
          </p:cNvSpPr>
          <p:nvPr>
            <p:ph type="title"/>
          </p:nvPr>
        </p:nvSpPr>
        <p:spPr/>
        <p:txBody>
          <a:bodyPr/>
          <a:lstStyle/>
          <a:p>
            <a:r>
              <a:rPr lang="en-US" dirty="0"/>
              <a:t>Magnetic Force Microscopy</a:t>
            </a:r>
          </a:p>
        </p:txBody>
      </p:sp>
      <p:sp>
        <p:nvSpPr>
          <p:cNvPr id="3" name="Content Placeholder 2">
            <a:extLst>
              <a:ext uri="{FF2B5EF4-FFF2-40B4-BE49-F238E27FC236}">
                <a16:creationId xmlns:a16="http://schemas.microsoft.com/office/drawing/2014/main" id="{F84FEBBA-5720-4EC7-94D5-1DFB05339563}"/>
              </a:ext>
            </a:extLst>
          </p:cNvPr>
          <p:cNvSpPr>
            <a:spLocks noGrp="1"/>
          </p:cNvSpPr>
          <p:nvPr>
            <p:ph idx="1"/>
          </p:nvPr>
        </p:nvSpPr>
        <p:spPr>
          <a:xfrm>
            <a:off x="15240" y="1253330"/>
            <a:ext cx="5971165" cy="5604669"/>
          </a:xfrm>
        </p:spPr>
        <p:txBody>
          <a:bodyPr/>
          <a:lstStyle/>
          <a:p>
            <a:r>
              <a:rPr lang="en-US" dirty="0"/>
              <a:t>AFM cantilever coated with a Magnetic thin film (typically Cobalt) is scanned in lift mode over a surface</a:t>
            </a:r>
          </a:p>
          <a:p>
            <a:endParaRPr lang="en-US" dirty="0"/>
          </a:p>
          <a:p>
            <a:r>
              <a:rPr lang="en-US" dirty="0"/>
              <a:t>Magnetic attraction results in a phase shift in the cantilever oscillation mapping regions with attractive and repulsive forces.</a:t>
            </a:r>
          </a:p>
          <a:p>
            <a:endParaRPr lang="en-US" dirty="0"/>
          </a:p>
          <a:p>
            <a:r>
              <a:rPr lang="en-US" dirty="0"/>
              <a:t>Identifies nanomagnetic domains and particles.</a:t>
            </a:r>
          </a:p>
          <a:p>
            <a:endParaRPr lang="en-US" dirty="0"/>
          </a:p>
        </p:txBody>
      </p:sp>
      <p:pic>
        <p:nvPicPr>
          <p:cNvPr id="7" name="Picture 6" descr="A picture containing text&#10;&#10;Description automatically generated">
            <a:extLst>
              <a:ext uri="{FF2B5EF4-FFF2-40B4-BE49-F238E27FC236}">
                <a16:creationId xmlns:a16="http://schemas.microsoft.com/office/drawing/2014/main" id="{C9E20FDB-1495-4B04-BCC2-0951A44B9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511853"/>
            <a:ext cx="5726624" cy="3222775"/>
          </a:xfrm>
          <a:prstGeom prst="rect">
            <a:avLst/>
          </a:prstGeom>
        </p:spPr>
      </p:pic>
      <p:pic>
        <p:nvPicPr>
          <p:cNvPr id="9" name="Picture 8" descr="Diagram&#10;&#10;Description automatically generated">
            <a:extLst>
              <a:ext uri="{FF2B5EF4-FFF2-40B4-BE49-F238E27FC236}">
                <a16:creationId xmlns:a16="http://schemas.microsoft.com/office/drawing/2014/main" id="{5F7808EA-47C5-461A-B045-BB4F9F47B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712" y="59834"/>
            <a:ext cx="5123174" cy="3463964"/>
          </a:xfrm>
          <a:prstGeom prst="rect">
            <a:avLst/>
          </a:prstGeom>
        </p:spPr>
      </p:pic>
      <p:sp>
        <p:nvSpPr>
          <p:cNvPr id="10" name="TextBox 9">
            <a:extLst>
              <a:ext uri="{FF2B5EF4-FFF2-40B4-BE49-F238E27FC236}">
                <a16:creationId xmlns:a16="http://schemas.microsoft.com/office/drawing/2014/main" id="{88841A79-CE7F-4A11-93B0-B6EF0C75C351}"/>
              </a:ext>
            </a:extLst>
          </p:cNvPr>
          <p:cNvSpPr txBox="1"/>
          <p:nvPr/>
        </p:nvSpPr>
        <p:spPr>
          <a:xfrm>
            <a:off x="6241143" y="3647169"/>
            <a:ext cx="1263423" cy="369332"/>
          </a:xfrm>
          <a:prstGeom prst="rect">
            <a:avLst/>
          </a:prstGeom>
          <a:solidFill>
            <a:schemeClr val="bg1"/>
          </a:solidFill>
        </p:spPr>
        <p:txBody>
          <a:bodyPr wrap="none" rtlCol="0">
            <a:spAutoFit/>
          </a:bodyPr>
          <a:lstStyle/>
          <a:p>
            <a:r>
              <a:rPr lang="en-US" dirty="0"/>
              <a:t>topography</a:t>
            </a:r>
          </a:p>
        </p:txBody>
      </p:sp>
      <p:sp>
        <p:nvSpPr>
          <p:cNvPr id="11" name="TextBox 10">
            <a:extLst>
              <a:ext uri="{FF2B5EF4-FFF2-40B4-BE49-F238E27FC236}">
                <a16:creationId xmlns:a16="http://schemas.microsoft.com/office/drawing/2014/main" id="{86CF7926-587E-47B3-9A6D-64FF4D7A23BB}"/>
              </a:ext>
            </a:extLst>
          </p:cNvPr>
          <p:cNvSpPr txBox="1"/>
          <p:nvPr/>
        </p:nvSpPr>
        <p:spPr>
          <a:xfrm>
            <a:off x="9105135" y="3604357"/>
            <a:ext cx="1297150" cy="369332"/>
          </a:xfrm>
          <a:prstGeom prst="rect">
            <a:avLst/>
          </a:prstGeom>
          <a:solidFill>
            <a:schemeClr val="bg1"/>
          </a:solidFill>
        </p:spPr>
        <p:txBody>
          <a:bodyPr wrap="none" rtlCol="0">
            <a:spAutoFit/>
          </a:bodyPr>
          <a:lstStyle/>
          <a:p>
            <a:r>
              <a:rPr lang="en-US" dirty="0"/>
              <a:t>MFM phase</a:t>
            </a:r>
          </a:p>
        </p:txBody>
      </p:sp>
    </p:spTree>
    <p:extLst>
      <p:ext uri="{BB962C8B-B14F-4D97-AF65-F5344CB8AC3E}">
        <p14:creationId xmlns:p14="http://schemas.microsoft.com/office/powerpoint/2010/main" val="676703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Electrostatic Force Microscopy - EFM - Bruker AFM Probes Announcements  Bruker AFM Probes Announcements">
            <a:extLst>
              <a:ext uri="{FF2B5EF4-FFF2-40B4-BE49-F238E27FC236}">
                <a16:creationId xmlns:a16="http://schemas.microsoft.com/office/drawing/2014/main" id="{695ECA69-E232-49EB-B9A5-9272460B4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1944" y="0"/>
            <a:ext cx="4442373" cy="31357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C314E4-5CFD-104F-A1DB-1D9D9798DC6E}"/>
              </a:ext>
            </a:extLst>
          </p:cNvPr>
          <p:cNvSpPr>
            <a:spLocks noGrp="1"/>
          </p:cNvSpPr>
          <p:nvPr>
            <p:ph type="title"/>
          </p:nvPr>
        </p:nvSpPr>
        <p:spPr/>
        <p:txBody>
          <a:bodyPr/>
          <a:lstStyle/>
          <a:p>
            <a:r>
              <a:rPr lang="en-US" dirty="0"/>
              <a:t>Electrostatic Force Microscopy</a:t>
            </a:r>
          </a:p>
        </p:txBody>
      </p:sp>
      <p:sp>
        <p:nvSpPr>
          <p:cNvPr id="3" name="Content Placeholder 2">
            <a:extLst>
              <a:ext uri="{FF2B5EF4-FFF2-40B4-BE49-F238E27FC236}">
                <a16:creationId xmlns:a16="http://schemas.microsoft.com/office/drawing/2014/main" id="{89CF9FA9-FB13-B543-99B6-08E01C0689E9}"/>
              </a:ext>
            </a:extLst>
          </p:cNvPr>
          <p:cNvSpPr>
            <a:spLocks noGrp="1"/>
          </p:cNvSpPr>
          <p:nvPr>
            <p:ph idx="1"/>
          </p:nvPr>
        </p:nvSpPr>
        <p:spPr>
          <a:xfrm>
            <a:off x="15240" y="1253330"/>
            <a:ext cx="4614817" cy="5974783"/>
          </a:xfrm>
        </p:spPr>
        <p:txBody>
          <a:bodyPr/>
          <a:lstStyle/>
          <a:p>
            <a:r>
              <a:rPr lang="en-US" dirty="0"/>
              <a:t>Metallic AFM cantilever scanned in lift mode over a surface</a:t>
            </a:r>
          </a:p>
          <a:p>
            <a:endParaRPr lang="en-US" dirty="0"/>
          </a:p>
          <a:p>
            <a:r>
              <a:rPr lang="en-US" dirty="0"/>
              <a:t>Electrostatic Forces due to potential differences between the probe and the surfaces are mapped via phase shift</a:t>
            </a:r>
          </a:p>
          <a:p>
            <a:endParaRPr lang="en-US" dirty="0"/>
          </a:p>
          <a:p>
            <a:r>
              <a:rPr lang="en-US" dirty="0"/>
              <a:t>Identifies areas with electrostatic potential variation on surface</a:t>
            </a:r>
          </a:p>
          <a:p>
            <a:endParaRPr lang="en-US" dirty="0"/>
          </a:p>
          <a:p>
            <a:endParaRPr lang="en-US" dirty="0"/>
          </a:p>
        </p:txBody>
      </p:sp>
      <p:pic>
        <p:nvPicPr>
          <p:cNvPr id="5" name="Picture 4" descr="A picture containing map&#10;&#10;Description automatically generated">
            <a:extLst>
              <a:ext uri="{FF2B5EF4-FFF2-40B4-BE49-F238E27FC236}">
                <a16:creationId xmlns:a16="http://schemas.microsoft.com/office/drawing/2014/main" id="{B8AB9E26-CCA6-4067-BCA4-AFC091F43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9021" y="3259643"/>
            <a:ext cx="3857611" cy="3591170"/>
          </a:xfrm>
          <a:prstGeom prst="rect">
            <a:avLst/>
          </a:prstGeom>
        </p:spPr>
      </p:pic>
      <p:sp>
        <p:nvSpPr>
          <p:cNvPr id="6" name="TextBox 5">
            <a:extLst>
              <a:ext uri="{FF2B5EF4-FFF2-40B4-BE49-F238E27FC236}">
                <a16:creationId xmlns:a16="http://schemas.microsoft.com/office/drawing/2014/main" id="{F6E39E96-69B2-43B9-9D4E-6383EC0DFD5C}"/>
              </a:ext>
            </a:extLst>
          </p:cNvPr>
          <p:cNvSpPr txBox="1"/>
          <p:nvPr/>
        </p:nvSpPr>
        <p:spPr>
          <a:xfrm>
            <a:off x="4625739" y="3259643"/>
            <a:ext cx="3543282" cy="1200329"/>
          </a:xfrm>
          <a:prstGeom prst="rect">
            <a:avLst/>
          </a:prstGeom>
          <a:noFill/>
        </p:spPr>
        <p:txBody>
          <a:bodyPr wrap="square" rtlCol="0">
            <a:spAutoFit/>
          </a:bodyPr>
          <a:lstStyle/>
          <a:p>
            <a:r>
              <a:rPr lang="en-US" dirty="0"/>
              <a:t>Mapping the location of singe and few layer epitaxial graphene grown on </a:t>
            </a:r>
            <a:r>
              <a:rPr lang="en-US" dirty="0" err="1"/>
              <a:t>SiC</a:t>
            </a:r>
            <a:r>
              <a:rPr lang="en-US" dirty="0"/>
              <a:t> by monitoring phase shift in EFM signal.</a:t>
            </a:r>
          </a:p>
        </p:txBody>
      </p:sp>
      <p:sp>
        <p:nvSpPr>
          <p:cNvPr id="7" name="TextBox 6">
            <a:extLst>
              <a:ext uri="{FF2B5EF4-FFF2-40B4-BE49-F238E27FC236}">
                <a16:creationId xmlns:a16="http://schemas.microsoft.com/office/drawing/2014/main" id="{D27AC427-17D3-4281-BCDF-E4C921E12495}"/>
              </a:ext>
            </a:extLst>
          </p:cNvPr>
          <p:cNvSpPr txBox="1"/>
          <p:nvPr/>
        </p:nvSpPr>
        <p:spPr>
          <a:xfrm>
            <a:off x="377371" y="6481481"/>
            <a:ext cx="184731"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AF1EA5B3-CBBF-4657-AFB6-E3069F7738BC}"/>
              </a:ext>
            </a:extLst>
          </p:cNvPr>
          <p:cNvSpPr txBox="1"/>
          <p:nvPr/>
        </p:nvSpPr>
        <p:spPr>
          <a:xfrm>
            <a:off x="6245491" y="6639298"/>
            <a:ext cx="3251211" cy="276999"/>
          </a:xfrm>
          <a:prstGeom prst="rect">
            <a:avLst/>
          </a:prstGeom>
          <a:noFill/>
        </p:spPr>
        <p:txBody>
          <a:bodyPr wrap="none" rtlCol="0">
            <a:spAutoFit/>
          </a:bodyPr>
          <a:lstStyle/>
          <a:p>
            <a:r>
              <a:rPr lang="en-US" sz="1200" dirty="0"/>
              <a:t>Burnett, T. et al. Nano Let. 8,11  (6). 2324, (2011)</a:t>
            </a:r>
          </a:p>
        </p:txBody>
      </p:sp>
    </p:spTree>
    <p:extLst>
      <p:ext uri="{BB962C8B-B14F-4D97-AF65-F5344CB8AC3E}">
        <p14:creationId xmlns:p14="http://schemas.microsoft.com/office/powerpoint/2010/main" val="2151845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1D45C-E93C-5F49-AE73-BFF229DDB15A}"/>
              </a:ext>
            </a:extLst>
          </p:cNvPr>
          <p:cNvSpPr>
            <a:spLocks noGrp="1"/>
          </p:cNvSpPr>
          <p:nvPr>
            <p:ph type="title"/>
          </p:nvPr>
        </p:nvSpPr>
        <p:spPr>
          <a:xfrm>
            <a:off x="209020" y="10490"/>
            <a:ext cx="10058400" cy="1198143"/>
          </a:xfrm>
        </p:spPr>
        <p:txBody>
          <a:bodyPr>
            <a:normAutofit/>
          </a:bodyPr>
          <a:lstStyle/>
          <a:p>
            <a:r>
              <a:rPr lang="en-US" sz="3200" dirty="0">
                <a:solidFill>
                  <a:schemeClr val="accent1"/>
                </a:solidFill>
              </a:rPr>
              <a:t>CINT users have access to unique host NNSA laboratory facilities</a:t>
            </a:r>
          </a:p>
        </p:txBody>
      </p:sp>
      <p:pic>
        <p:nvPicPr>
          <p:cNvPr id="4" name="Picture 3">
            <a:extLst>
              <a:ext uri="{FF2B5EF4-FFF2-40B4-BE49-F238E27FC236}">
                <a16:creationId xmlns:a16="http://schemas.microsoft.com/office/drawing/2014/main" id="{642FCF69-783B-3C4B-AA76-07FD65B876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8066" y="1208633"/>
            <a:ext cx="3245031" cy="1780539"/>
          </a:xfrm>
          <a:prstGeom prst="rect">
            <a:avLst/>
          </a:prstGeom>
        </p:spPr>
      </p:pic>
      <p:sp>
        <p:nvSpPr>
          <p:cNvPr id="5" name="Text Box 21">
            <a:extLst>
              <a:ext uri="{FF2B5EF4-FFF2-40B4-BE49-F238E27FC236}">
                <a16:creationId xmlns:a16="http://schemas.microsoft.com/office/drawing/2014/main" id="{EF8F4247-42D8-0449-BDD8-977463B9F0AF}"/>
              </a:ext>
            </a:extLst>
          </p:cNvPr>
          <p:cNvSpPr txBox="1">
            <a:spLocks noChangeArrowheads="1"/>
          </p:cNvSpPr>
          <p:nvPr/>
        </p:nvSpPr>
        <p:spPr bwMode="auto">
          <a:xfrm>
            <a:off x="809464" y="1152258"/>
            <a:ext cx="3155509" cy="591957"/>
          </a:xfrm>
          <a:prstGeom prst="rect">
            <a:avLst/>
          </a:prstGeom>
          <a:noFill/>
          <a:ln w="9525">
            <a:noFill/>
            <a:miter lim="800000"/>
            <a:headEnd/>
            <a:tailEnd/>
          </a:ln>
          <a:effectLst/>
        </p:spPr>
        <p:txBody>
          <a:bodyPr wrap="square" anchor="b">
            <a:prstTxWarp prst="textNoShape">
              <a:avLst/>
            </a:prstTxWarp>
            <a:spAutoFit/>
          </a:bodyPr>
          <a:lstStyle/>
          <a:p>
            <a:pPr>
              <a:lnSpc>
                <a:spcPts val="2000"/>
              </a:lnSpc>
              <a:defRPr/>
            </a:pPr>
            <a:r>
              <a:rPr lang="en-US" sz="1500" b="1" dirty="0">
                <a:solidFill>
                  <a:schemeClr val="bg1"/>
                </a:solidFill>
                <a:latin typeface="+mj-lt"/>
              </a:rPr>
              <a:t>Microsystems and Engineering Science Applications (MESA)</a:t>
            </a:r>
          </a:p>
        </p:txBody>
      </p:sp>
      <p:pic>
        <p:nvPicPr>
          <p:cNvPr id="6" name="Picture 5">
            <a:extLst>
              <a:ext uri="{FF2B5EF4-FFF2-40B4-BE49-F238E27FC236}">
                <a16:creationId xmlns:a16="http://schemas.microsoft.com/office/drawing/2014/main" id="{1DE456CC-D7D2-3443-BBE0-43DCAE0FA7E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888" t="6087" r="2576" b="11227"/>
          <a:stretch/>
        </p:blipFill>
        <p:spPr>
          <a:xfrm>
            <a:off x="688066" y="2899468"/>
            <a:ext cx="3245031" cy="1757523"/>
          </a:xfrm>
          <a:prstGeom prst="rect">
            <a:avLst/>
          </a:prstGeom>
          <a:ln>
            <a:noFill/>
          </a:ln>
        </p:spPr>
      </p:pic>
      <p:sp>
        <p:nvSpPr>
          <p:cNvPr id="7" name="Text Box 19">
            <a:extLst>
              <a:ext uri="{FF2B5EF4-FFF2-40B4-BE49-F238E27FC236}">
                <a16:creationId xmlns:a16="http://schemas.microsoft.com/office/drawing/2014/main" id="{E3807A57-8365-CD4C-9CA1-FE716428CDA3}"/>
              </a:ext>
            </a:extLst>
          </p:cNvPr>
          <p:cNvSpPr txBox="1">
            <a:spLocks noChangeArrowheads="1"/>
          </p:cNvSpPr>
          <p:nvPr/>
        </p:nvSpPr>
        <p:spPr bwMode="auto">
          <a:xfrm>
            <a:off x="1085984" y="2923609"/>
            <a:ext cx="2501961" cy="323155"/>
          </a:xfrm>
          <a:prstGeom prst="rect">
            <a:avLst/>
          </a:prstGeom>
          <a:noFill/>
          <a:ln w="12700">
            <a:noFill/>
            <a:miter lim="800000"/>
            <a:headEnd/>
            <a:tailEnd/>
          </a:ln>
        </p:spPr>
        <p:txBody>
          <a:bodyPr wrap="square" lIns="91428" tIns="45715" rIns="91428" bIns="45715">
            <a:prstTxWarp prst="textNoShape">
              <a:avLst/>
            </a:prstTxWarp>
            <a:spAutoFit/>
          </a:bodyPr>
          <a:lstStyle/>
          <a:p>
            <a:pPr eaLnBrk="0" hangingPunct="0"/>
            <a:r>
              <a:rPr lang="en-US" sz="1500" b="1" dirty="0">
                <a:solidFill>
                  <a:schemeClr val="bg1"/>
                </a:solidFill>
                <a:latin typeface="+mj-lt"/>
              </a:rPr>
              <a:t>Ion Beam Laboratory (IBL)</a:t>
            </a:r>
          </a:p>
        </p:txBody>
      </p:sp>
      <p:pic>
        <p:nvPicPr>
          <p:cNvPr id="8" name="Picture 2">
            <a:extLst>
              <a:ext uri="{FF2B5EF4-FFF2-40B4-BE49-F238E27FC236}">
                <a16:creationId xmlns:a16="http://schemas.microsoft.com/office/drawing/2014/main" id="{515C2AF2-F8AB-E548-82B4-8F3D7AD5414C}"/>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4511" t="5215" r="1864" b="27835"/>
          <a:stretch/>
        </p:blipFill>
        <p:spPr bwMode="auto">
          <a:xfrm>
            <a:off x="8519175" y="1495246"/>
            <a:ext cx="2770863" cy="14962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1">
            <a:extLst>
              <a:ext uri="{FF2B5EF4-FFF2-40B4-BE49-F238E27FC236}">
                <a16:creationId xmlns:a16="http://schemas.microsoft.com/office/drawing/2014/main" id="{6F125F44-9F41-084B-A898-385BFAB3737C}"/>
              </a:ext>
            </a:extLst>
          </p:cNvPr>
          <p:cNvSpPr txBox="1">
            <a:spLocks noChangeArrowheads="1"/>
          </p:cNvSpPr>
          <p:nvPr/>
        </p:nvSpPr>
        <p:spPr bwMode="auto">
          <a:xfrm>
            <a:off x="8617957" y="1463494"/>
            <a:ext cx="2764580" cy="588559"/>
          </a:xfrm>
          <a:prstGeom prst="rect">
            <a:avLst/>
          </a:prstGeom>
          <a:noFill/>
          <a:ln w="9525">
            <a:noFill/>
            <a:miter lim="800000"/>
            <a:headEnd/>
            <a:tailEnd/>
          </a:ln>
          <a:effectLst/>
        </p:spPr>
        <p:txBody>
          <a:bodyPr wrap="square" anchor="b">
            <a:prstTxWarp prst="textNoShape">
              <a:avLst/>
            </a:prstTxWarp>
            <a:spAutoFit/>
          </a:bodyPr>
          <a:lstStyle/>
          <a:p>
            <a:pPr>
              <a:lnSpc>
                <a:spcPts val="2000"/>
              </a:lnSpc>
              <a:spcBef>
                <a:spcPct val="50000"/>
              </a:spcBef>
              <a:defRPr/>
            </a:pPr>
            <a:r>
              <a:rPr lang="en-US" sz="1400" b="1" dirty="0">
                <a:solidFill>
                  <a:schemeClr val="bg1"/>
                </a:solidFill>
                <a:latin typeface="+mj-lt"/>
              </a:rPr>
              <a:t>Advanced Materials Laboratory (AML)</a:t>
            </a:r>
          </a:p>
        </p:txBody>
      </p:sp>
      <p:pic>
        <p:nvPicPr>
          <p:cNvPr id="10" name="Picture 9">
            <a:extLst>
              <a:ext uri="{FF2B5EF4-FFF2-40B4-BE49-F238E27FC236}">
                <a16:creationId xmlns:a16="http://schemas.microsoft.com/office/drawing/2014/main" id="{A0735565-5097-914E-AF9B-F15FB1A93F31}"/>
              </a:ext>
            </a:extLst>
          </p:cNvPr>
          <p:cNvPicPr>
            <a:picLocks noChangeAspect="1"/>
          </p:cNvPicPr>
          <p:nvPr/>
        </p:nvPicPr>
        <p:blipFill>
          <a:blip r:embed="rId6"/>
          <a:stretch>
            <a:fillRect/>
          </a:stretch>
        </p:blipFill>
        <p:spPr>
          <a:xfrm>
            <a:off x="8525459" y="4004305"/>
            <a:ext cx="2764579" cy="1840628"/>
          </a:xfrm>
          <a:prstGeom prst="rect">
            <a:avLst/>
          </a:prstGeom>
        </p:spPr>
      </p:pic>
      <p:pic>
        <p:nvPicPr>
          <p:cNvPr id="14" name="Picture 13">
            <a:extLst>
              <a:ext uri="{FF2B5EF4-FFF2-40B4-BE49-F238E27FC236}">
                <a16:creationId xmlns:a16="http://schemas.microsoft.com/office/drawing/2014/main" id="{D84F8677-2E89-B849-B085-5FCD9E2B5623}"/>
              </a:ext>
            </a:extLst>
          </p:cNvPr>
          <p:cNvPicPr>
            <a:picLocks noChangeAspect="1"/>
          </p:cNvPicPr>
          <p:nvPr/>
        </p:nvPicPr>
        <p:blipFill>
          <a:blip r:embed="rId7"/>
          <a:stretch>
            <a:fillRect/>
          </a:stretch>
        </p:blipFill>
        <p:spPr>
          <a:xfrm>
            <a:off x="4761372" y="1751723"/>
            <a:ext cx="2974045" cy="1530360"/>
          </a:xfrm>
          <a:prstGeom prst="rect">
            <a:avLst/>
          </a:prstGeom>
        </p:spPr>
      </p:pic>
      <p:sp>
        <p:nvSpPr>
          <p:cNvPr id="17" name="Text Box 21">
            <a:extLst>
              <a:ext uri="{FF2B5EF4-FFF2-40B4-BE49-F238E27FC236}">
                <a16:creationId xmlns:a16="http://schemas.microsoft.com/office/drawing/2014/main" id="{FBEECDD5-006E-4E46-893B-15B1B48421EE}"/>
              </a:ext>
            </a:extLst>
          </p:cNvPr>
          <p:cNvSpPr txBox="1">
            <a:spLocks noChangeArrowheads="1"/>
          </p:cNvSpPr>
          <p:nvPr/>
        </p:nvSpPr>
        <p:spPr bwMode="auto">
          <a:xfrm>
            <a:off x="8819639" y="3938872"/>
            <a:ext cx="2764580" cy="332079"/>
          </a:xfrm>
          <a:prstGeom prst="rect">
            <a:avLst/>
          </a:prstGeom>
          <a:noFill/>
          <a:ln w="9525">
            <a:noFill/>
            <a:miter lim="800000"/>
            <a:headEnd/>
            <a:tailEnd/>
          </a:ln>
          <a:effectLst/>
        </p:spPr>
        <p:txBody>
          <a:bodyPr wrap="square" anchor="b">
            <a:prstTxWarp prst="textNoShape">
              <a:avLst/>
            </a:prstTxWarp>
            <a:spAutoFit/>
          </a:bodyPr>
          <a:lstStyle/>
          <a:p>
            <a:pPr>
              <a:lnSpc>
                <a:spcPts val="2000"/>
              </a:lnSpc>
              <a:spcBef>
                <a:spcPct val="50000"/>
              </a:spcBef>
              <a:defRPr/>
            </a:pPr>
            <a:r>
              <a:rPr lang="en-US" sz="1400" b="1" dirty="0">
                <a:solidFill>
                  <a:schemeClr val="bg1"/>
                </a:solidFill>
                <a:latin typeface="+mj-lt"/>
              </a:rPr>
              <a:t>Sandia – California Lab</a:t>
            </a:r>
          </a:p>
        </p:txBody>
      </p:sp>
      <p:pic>
        <p:nvPicPr>
          <p:cNvPr id="18" name="Picture 17">
            <a:extLst>
              <a:ext uri="{FF2B5EF4-FFF2-40B4-BE49-F238E27FC236}">
                <a16:creationId xmlns:a16="http://schemas.microsoft.com/office/drawing/2014/main" id="{D5B86AB9-AC6D-A149-808C-75C37360FD3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761374" y="3717694"/>
            <a:ext cx="2974047" cy="1840628"/>
          </a:xfrm>
          <a:prstGeom prst="rect">
            <a:avLst/>
          </a:prstGeom>
        </p:spPr>
      </p:pic>
      <p:sp>
        <p:nvSpPr>
          <p:cNvPr id="20" name="Text Box 21">
            <a:extLst>
              <a:ext uri="{FF2B5EF4-FFF2-40B4-BE49-F238E27FC236}">
                <a16:creationId xmlns:a16="http://schemas.microsoft.com/office/drawing/2014/main" id="{853A5DF6-8D47-514A-8879-CB3699FE29A1}"/>
              </a:ext>
            </a:extLst>
          </p:cNvPr>
          <p:cNvSpPr txBox="1">
            <a:spLocks noChangeArrowheads="1"/>
          </p:cNvSpPr>
          <p:nvPr/>
        </p:nvSpPr>
        <p:spPr bwMode="auto">
          <a:xfrm>
            <a:off x="4716854" y="1712552"/>
            <a:ext cx="3245031" cy="588559"/>
          </a:xfrm>
          <a:prstGeom prst="rect">
            <a:avLst/>
          </a:prstGeom>
          <a:noFill/>
          <a:ln w="9525">
            <a:noFill/>
            <a:miter lim="800000"/>
            <a:headEnd/>
            <a:tailEnd/>
          </a:ln>
          <a:effectLst/>
        </p:spPr>
        <p:txBody>
          <a:bodyPr wrap="square" anchor="b">
            <a:prstTxWarp prst="textNoShape">
              <a:avLst/>
            </a:prstTxWarp>
            <a:spAutoFit/>
          </a:bodyPr>
          <a:lstStyle/>
          <a:p>
            <a:pPr>
              <a:lnSpc>
                <a:spcPts val="2000"/>
              </a:lnSpc>
              <a:spcBef>
                <a:spcPct val="50000"/>
              </a:spcBef>
              <a:defRPr/>
            </a:pPr>
            <a:r>
              <a:rPr lang="en-US" sz="1400" b="1" dirty="0">
                <a:solidFill>
                  <a:schemeClr val="bg1"/>
                </a:solidFill>
                <a:latin typeface="+mj-lt"/>
              </a:rPr>
              <a:t>Integrated Materials Research  Laboratory (IMRL)</a:t>
            </a:r>
          </a:p>
        </p:txBody>
      </p:sp>
      <p:pic>
        <p:nvPicPr>
          <p:cNvPr id="23" name="Picture 22">
            <a:extLst>
              <a:ext uri="{FF2B5EF4-FFF2-40B4-BE49-F238E27FC236}">
                <a16:creationId xmlns:a16="http://schemas.microsoft.com/office/drawing/2014/main" id="{DC66B143-2D0D-D64F-8DFE-5068B9BEAD94}"/>
              </a:ext>
            </a:extLst>
          </p:cNvPr>
          <p:cNvPicPr>
            <a:picLocks noChangeAspect="1"/>
          </p:cNvPicPr>
          <p:nvPr/>
        </p:nvPicPr>
        <p:blipFill>
          <a:blip r:embed="rId9"/>
          <a:stretch>
            <a:fillRect/>
          </a:stretch>
        </p:blipFill>
        <p:spPr>
          <a:xfrm>
            <a:off x="688066" y="4676653"/>
            <a:ext cx="3248309" cy="2181348"/>
          </a:xfrm>
          <a:prstGeom prst="rect">
            <a:avLst/>
          </a:prstGeom>
        </p:spPr>
      </p:pic>
      <p:sp>
        <p:nvSpPr>
          <p:cNvPr id="24" name="Text Box 19">
            <a:extLst>
              <a:ext uri="{FF2B5EF4-FFF2-40B4-BE49-F238E27FC236}">
                <a16:creationId xmlns:a16="http://schemas.microsoft.com/office/drawing/2014/main" id="{DC483E61-352D-EB4C-B72E-B8A8F207F1D7}"/>
              </a:ext>
            </a:extLst>
          </p:cNvPr>
          <p:cNvSpPr txBox="1">
            <a:spLocks noChangeArrowheads="1"/>
          </p:cNvSpPr>
          <p:nvPr/>
        </p:nvSpPr>
        <p:spPr bwMode="auto">
          <a:xfrm>
            <a:off x="640443" y="6304013"/>
            <a:ext cx="3324531" cy="323155"/>
          </a:xfrm>
          <a:prstGeom prst="rect">
            <a:avLst/>
          </a:prstGeom>
          <a:solidFill>
            <a:schemeClr val="tx1"/>
          </a:solidFill>
          <a:ln w="12700">
            <a:noFill/>
            <a:miter lim="800000"/>
            <a:headEnd/>
            <a:tailEnd/>
          </a:ln>
        </p:spPr>
        <p:txBody>
          <a:bodyPr wrap="square" lIns="91428" tIns="45715" rIns="91428" bIns="45715">
            <a:prstTxWarp prst="textNoShape">
              <a:avLst/>
            </a:prstTxWarp>
            <a:spAutoFit/>
          </a:bodyPr>
          <a:lstStyle/>
          <a:p>
            <a:pPr eaLnBrk="0" hangingPunct="0"/>
            <a:r>
              <a:rPr lang="en-US" sz="1500" b="1" dirty="0">
                <a:solidFill>
                  <a:schemeClr val="bg1"/>
                </a:solidFill>
                <a:latin typeface="+mj-lt"/>
              </a:rPr>
              <a:t>Ion Beam Materials Laboratory (IBML)</a:t>
            </a:r>
          </a:p>
        </p:txBody>
      </p:sp>
      <p:pic>
        <p:nvPicPr>
          <p:cNvPr id="26" name="Picture 25">
            <a:extLst>
              <a:ext uri="{FF2B5EF4-FFF2-40B4-BE49-F238E27FC236}">
                <a16:creationId xmlns:a16="http://schemas.microsoft.com/office/drawing/2014/main" id="{CED7D590-E3B3-8C44-AE84-9D466E7BE21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238221" y="5558322"/>
            <a:ext cx="1854580" cy="721828"/>
          </a:xfrm>
          <a:prstGeom prst="rect">
            <a:avLst/>
          </a:prstGeom>
        </p:spPr>
      </p:pic>
    </p:spTree>
    <p:extLst>
      <p:ext uri="{BB962C8B-B14F-4D97-AF65-F5344CB8AC3E}">
        <p14:creationId xmlns:p14="http://schemas.microsoft.com/office/powerpoint/2010/main" val="255602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A2ABE-1766-434B-9997-ADD8B1841335}"/>
              </a:ext>
            </a:extLst>
          </p:cNvPr>
          <p:cNvSpPr>
            <a:spLocks noGrp="1"/>
          </p:cNvSpPr>
          <p:nvPr>
            <p:ph type="title"/>
          </p:nvPr>
        </p:nvSpPr>
        <p:spPr/>
        <p:txBody>
          <a:bodyPr/>
          <a:lstStyle/>
          <a:p>
            <a:r>
              <a:rPr lang="en-US" dirty="0"/>
              <a:t>Photo-Induced Force Microscopy</a:t>
            </a:r>
          </a:p>
        </p:txBody>
      </p:sp>
      <p:sp>
        <p:nvSpPr>
          <p:cNvPr id="3" name="Content Placeholder 2">
            <a:extLst>
              <a:ext uri="{FF2B5EF4-FFF2-40B4-BE49-F238E27FC236}">
                <a16:creationId xmlns:a16="http://schemas.microsoft.com/office/drawing/2014/main" id="{B0480B00-A5A0-4B35-A9B2-B8694F3431C1}"/>
              </a:ext>
            </a:extLst>
          </p:cNvPr>
          <p:cNvSpPr>
            <a:spLocks noGrp="1"/>
          </p:cNvSpPr>
          <p:nvPr>
            <p:ph idx="1"/>
          </p:nvPr>
        </p:nvSpPr>
        <p:spPr>
          <a:xfrm>
            <a:off x="15240" y="1253330"/>
            <a:ext cx="4934131" cy="5604669"/>
          </a:xfrm>
        </p:spPr>
        <p:txBody>
          <a:bodyPr>
            <a:normAutofit lnSpcReduction="10000"/>
          </a:bodyPr>
          <a:lstStyle/>
          <a:p>
            <a:r>
              <a:rPr lang="en-US" dirty="0"/>
              <a:t>Using laser illumination of the tip-sample gap region, an attractive force is induced between the AFM probe and the surface.  </a:t>
            </a:r>
          </a:p>
          <a:p>
            <a:endParaRPr lang="en-US" dirty="0"/>
          </a:p>
          <a:p>
            <a:r>
              <a:rPr lang="en-US" dirty="0"/>
              <a:t>Mapping the magnitude of this attraction reveals where our sample responds to the wavelength of illumination</a:t>
            </a:r>
          </a:p>
          <a:p>
            <a:endParaRPr lang="en-US" dirty="0"/>
          </a:p>
          <a:p>
            <a:r>
              <a:rPr lang="en-US" dirty="0"/>
              <a:t>Often used with Mid-IR excitation for nanoscale mapping of chemical variation</a:t>
            </a:r>
          </a:p>
        </p:txBody>
      </p:sp>
      <p:pic>
        <p:nvPicPr>
          <p:cNvPr id="5" name="Picture 4" descr="Diagram&#10;&#10;Description automatically generated">
            <a:extLst>
              <a:ext uri="{FF2B5EF4-FFF2-40B4-BE49-F238E27FC236}">
                <a16:creationId xmlns:a16="http://schemas.microsoft.com/office/drawing/2014/main" id="{FC88A8E0-E04A-4763-A4A3-EF3CDD9C0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371" y="1654628"/>
            <a:ext cx="6872467" cy="4136571"/>
          </a:xfrm>
          <a:prstGeom prst="rect">
            <a:avLst/>
          </a:prstGeom>
        </p:spPr>
      </p:pic>
      <p:sp>
        <p:nvSpPr>
          <p:cNvPr id="6" name="TextBox 5">
            <a:extLst>
              <a:ext uri="{FF2B5EF4-FFF2-40B4-BE49-F238E27FC236}">
                <a16:creationId xmlns:a16="http://schemas.microsoft.com/office/drawing/2014/main" id="{C29474F3-21EE-4F7F-9F4D-CEF15A79FD1D}"/>
              </a:ext>
            </a:extLst>
          </p:cNvPr>
          <p:cNvSpPr txBox="1"/>
          <p:nvPr/>
        </p:nvSpPr>
        <p:spPr>
          <a:xfrm>
            <a:off x="8450558" y="6586719"/>
            <a:ext cx="3741442" cy="276999"/>
          </a:xfrm>
          <a:prstGeom prst="rect">
            <a:avLst/>
          </a:prstGeom>
          <a:noFill/>
        </p:spPr>
        <p:txBody>
          <a:bodyPr wrap="square" rtlCol="0">
            <a:spAutoFit/>
          </a:bodyPr>
          <a:lstStyle/>
          <a:p>
            <a:r>
              <a:rPr lang="en-US" sz="1200" dirty="0"/>
              <a:t>Science Advances  25 Mar 2016: Vol. 2, no. 3, e1501571</a:t>
            </a:r>
          </a:p>
        </p:txBody>
      </p:sp>
    </p:spTree>
    <p:extLst>
      <p:ext uri="{BB962C8B-B14F-4D97-AF65-F5344CB8AC3E}">
        <p14:creationId xmlns:p14="http://schemas.microsoft.com/office/powerpoint/2010/main" val="207292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87B7E-0A19-4985-8338-69DBB475CBDE}"/>
              </a:ext>
            </a:extLst>
          </p:cNvPr>
          <p:cNvSpPr>
            <a:spLocks noGrp="1"/>
          </p:cNvSpPr>
          <p:nvPr>
            <p:ph type="title"/>
          </p:nvPr>
        </p:nvSpPr>
        <p:spPr/>
        <p:txBody>
          <a:bodyPr/>
          <a:lstStyle/>
          <a:p>
            <a:r>
              <a:rPr lang="en-US" dirty="0"/>
              <a:t>Near-field Optical Spectroscopy</a:t>
            </a:r>
          </a:p>
        </p:txBody>
      </p:sp>
      <p:sp>
        <p:nvSpPr>
          <p:cNvPr id="3" name="Content Placeholder 2">
            <a:extLst>
              <a:ext uri="{FF2B5EF4-FFF2-40B4-BE49-F238E27FC236}">
                <a16:creationId xmlns:a16="http://schemas.microsoft.com/office/drawing/2014/main" id="{563E4DB9-CF91-46D4-954E-786AC30C9F0F}"/>
              </a:ext>
            </a:extLst>
          </p:cNvPr>
          <p:cNvSpPr>
            <a:spLocks noGrp="1"/>
          </p:cNvSpPr>
          <p:nvPr>
            <p:ph idx="1"/>
          </p:nvPr>
        </p:nvSpPr>
        <p:spPr>
          <a:xfrm>
            <a:off x="15239" y="1253331"/>
            <a:ext cx="6632303" cy="5495812"/>
          </a:xfrm>
        </p:spPr>
        <p:txBody>
          <a:bodyPr>
            <a:normAutofit/>
          </a:bodyPr>
          <a:lstStyle/>
          <a:p>
            <a:r>
              <a:rPr lang="en-US" dirty="0"/>
              <a:t>Relies on enhancement of optical fields between a sharp AFM probe and a sample surface</a:t>
            </a:r>
          </a:p>
          <a:p>
            <a:endParaRPr lang="en-US" dirty="0"/>
          </a:p>
          <a:p>
            <a:r>
              <a:rPr lang="en-US" dirty="0"/>
              <a:t>Multiple detection Mechanisms</a:t>
            </a:r>
          </a:p>
          <a:p>
            <a:pPr lvl="1"/>
            <a:r>
              <a:rPr lang="en-US" dirty="0"/>
              <a:t>Elastic scattering </a:t>
            </a:r>
          </a:p>
          <a:p>
            <a:pPr lvl="2"/>
            <a:r>
              <a:rPr lang="en-US" dirty="0"/>
              <a:t>Scattering Scanning Near-field Optical Spectroscopy (s-SNOM)</a:t>
            </a:r>
          </a:p>
          <a:p>
            <a:pPr lvl="1"/>
            <a:r>
              <a:rPr lang="en-US" dirty="0"/>
              <a:t>Tip Enhanced Raman Spectroscopy (TERS)</a:t>
            </a:r>
          </a:p>
          <a:p>
            <a:pPr lvl="1"/>
            <a:r>
              <a:rPr lang="en-US" dirty="0"/>
              <a:t>Tip Enhanced Photoluminescence (TEPL)</a:t>
            </a:r>
          </a:p>
          <a:p>
            <a:pPr lvl="1"/>
            <a:r>
              <a:rPr lang="en-US" dirty="0"/>
              <a:t>Tip Enhanced Second Harmonic Generation</a:t>
            </a:r>
          </a:p>
          <a:p>
            <a:pPr lvl="1"/>
            <a:endParaRPr lang="en-US" dirty="0"/>
          </a:p>
        </p:txBody>
      </p:sp>
      <p:pic>
        <p:nvPicPr>
          <p:cNvPr id="5" name="Picture 4" descr="A screenshot of a video game&#10;&#10;Description automatically generated with medium confidence">
            <a:extLst>
              <a:ext uri="{FF2B5EF4-FFF2-40B4-BE49-F238E27FC236}">
                <a16:creationId xmlns:a16="http://schemas.microsoft.com/office/drawing/2014/main" id="{A610974B-A53D-4C64-84EC-8CBD705E4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542" y="792568"/>
            <a:ext cx="5300790" cy="3010177"/>
          </a:xfrm>
          <a:prstGeom prst="rect">
            <a:avLst/>
          </a:prstGeom>
        </p:spPr>
      </p:pic>
      <p:pic>
        <p:nvPicPr>
          <p:cNvPr id="7" name="Picture 6">
            <a:extLst>
              <a:ext uri="{FF2B5EF4-FFF2-40B4-BE49-F238E27FC236}">
                <a16:creationId xmlns:a16="http://schemas.microsoft.com/office/drawing/2014/main" id="{BDD7DEF6-7D2A-4C85-BF42-EE6E9FCC529A}"/>
              </a:ext>
            </a:extLst>
          </p:cNvPr>
          <p:cNvPicPr>
            <a:picLocks noChangeAspect="1"/>
          </p:cNvPicPr>
          <p:nvPr/>
        </p:nvPicPr>
        <p:blipFill>
          <a:blip r:embed="rId3"/>
          <a:stretch>
            <a:fillRect/>
          </a:stretch>
        </p:blipFill>
        <p:spPr>
          <a:xfrm>
            <a:off x="6647542" y="4245877"/>
            <a:ext cx="5025018" cy="2612123"/>
          </a:xfrm>
          <a:prstGeom prst="rect">
            <a:avLst/>
          </a:prstGeom>
        </p:spPr>
      </p:pic>
      <p:sp>
        <p:nvSpPr>
          <p:cNvPr id="8" name="TextBox 7">
            <a:extLst>
              <a:ext uri="{FF2B5EF4-FFF2-40B4-BE49-F238E27FC236}">
                <a16:creationId xmlns:a16="http://schemas.microsoft.com/office/drawing/2014/main" id="{9C0A2FD1-BC16-4A06-8974-86E600702355}"/>
              </a:ext>
            </a:extLst>
          </p:cNvPr>
          <p:cNvSpPr txBox="1"/>
          <p:nvPr/>
        </p:nvSpPr>
        <p:spPr>
          <a:xfrm>
            <a:off x="5895650" y="3991426"/>
            <a:ext cx="6360780" cy="369332"/>
          </a:xfrm>
          <a:prstGeom prst="rect">
            <a:avLst/>
          </a:prstGeom>
          <a:noFill/>
        </p:spPr>
        <p:txBody>
          <a:bodyPr wrap="none" rtlCol="0">
            <a:spAutoFit/>
          </a:bodyPr>
          <a:lstStyle/>
          <a:p>
            <a:r>
              <a:rPr lang="en-US" dirty="0"/>
              <a:t>Optically Detected Elastic Scattering by Plasmonic Ag nanoparticle</a:t>
            </a:r>
          </a:p>
        </p:txBody>
      </p:sp>
      <p:sp>
        <p:nvSpPr>
          <p:cNvPr id="9" name="TextBox 8">
            <a:extLst>
              <a:ext uri="{FF2B5EF4-FFF2-40B4-BE49-F238E27FC236}">
                <a16:creationId xmlns:a16="http://schemas.microsoft.com/office/drawing/2014/main" id="{FECA45C5-C161-4F2E-B4E6-1DC8319CF1C3}"/>
              </a:ext>
            </a:extLst>
          </p:cNvPr>
          <p:cNvSpPr txBox="1"/>
          <p:nvPr/>
        </p:nvSpPr>
        <p:spPr>
          <a:xfrm>
            <a:off x="4379941" y="6581001"/>
            <a:ext cx="2329036" cy="276999"/>
          </a:xfrm>
          <a:prstGeom prst="rect">
            <a:avLst/>
          </a:prstGeom>
          <a:noFill/>
        </p:spPr>
        <p:txBody>
          <a:bodyPr wrap="none" rtlCol="0">
            <a:spAutoFit/>
          </a:bodyPr>
          <a:lstStyle/>
          <a:p>
            <a:r>
              <a:rPr lang="en-US" sz="1200" b="0" i="1" u="none" strike="noStrike" baseline="0" dirty="0">
                <a:latin typeface="Helvetica-Narrow-Oblique"/>
              </a:rPr>
              <a:t>Nano Lett., </a:t>
            </a:r>
            <a:r>
              <a:rPr lang="en-US" sz="1200" b="0" i="0" u="none" strike="noStrike" baseline="0" dirty="0">
                <a:latin typeface="Helvetica-Narrow"/>
              </a:rPr>
              <a:t>Vol. 8, No. 10, </a:t>
            </a:r>
            <a:r>
              <a:rPr lang="en-US" sz="1200" b="1" i="0" u="none" strike="noStrike" baseline="0" dirty="0">
                <a:latin typeface="Helvetica-Narrow-Bold"/>
              </a:rPr>
              <a:t>2008</a:t>
            </a:r>
            <a:endParaRPr lang="en-US" sz="1200" dirty="0"/>
          </a:p>
        </p:txBody>
      </p:sp>
    </p:spTree>
    <p:extLst>
      <p:ext uri="{BB962C8B-B14F-4D97-AF65-F5344CB8AC3E}">
        <p14:creationId xmlns:p14="http://schemas.microsoft.com/office/powerpoint/2010/main" val="1559258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8C464-A028-450A-A57D-7B47DDAB8360}"/>
              </a:ext>
            </a:extLst>
          </p:cNvPr>
          <p:cNvSpPr>
            <a:spLocks noGrp="1"/>
          </p:cNvSpPr>
          <p:nvPr>
            <p:ph type="title"/>
          </p:nvPr>
        </p:nvSpPr>
        <p:spPr/>
        <p:txBody>
          <a:bodyPr/>
          <a:lstStyle/>
          <a:p>
            <a:r>
              <a:rPr lang="en-US" dirty="0"/>
              <a:t>Nanomechanical Mapping</a:t>
            </a:r>
          </a:p>
        </p:txBody>
      </p:sp>
      <p:sp>
        <p:nvSpPr>
          <p:cNvPr id="3" name="Content Placeholder 2">
            <a:extLst>
              <a:ext uri="{FF2B5EF4-FFF2-40B4-BE49-F238E27FC236}">
                <a16:creationId xmlns:a16="http://schemas.microsoft.com/office/drawing/2014/main" id="{80A2527B-6251-4677-B5FD-3DBFE236C4B9}"/>
              </a:ext>
            </a:extLst>
          </p:cNvPr>
          <p:cNvSpPr>
            <a:spLocks noGrp="1"/>
          </p:cNvSpPr>
          <p:nvPr>
            <p:ph idx="1"/>
          </p:nvPr>
        </p:nvSpPr>
        <p:spPr>
          <a:xfrm>
            <a:off x="0" y="937709"/>
            <a:ext cx="10515600" cy="4351338"/>
          </a:xfrm>
        </p:spPr>
        <p:txBody>
          <a:bodyPr/>
          <a:lstStyle/>
          <a:p>
            <a:r>
              <a:rPr lang="en-US" dirty="0"/>
              <a:t>By performing approach curves we can extract information on the mechanical properties of a surface:  Youngs modulus, Adhesion, etc..</a:t>
            </a:r>
          </a:p>
        </p:txBody>
      </p:sp>
      <p:pic>
        <p:nvPicPr>
          <p:cNvPr id="5" name="Picture 4">
            <a:extLst>
              <a:ext uri="{FF2B5EF4-FFF2-40B4-BE49-F238E27FC236}">
                <a16:creationId xmlns:a16="http://schemas.microsoft.com/office/drawing/2014/main" id="{56B73584-3647-4334-9E38-E2D1B14ADD94}"/>
              </a:ext>
            </a:extLst>
          </p:cNvPr>
          <p:cNvPicPr>
            <a:picLocks noChangeAspect="1"/>
          </p:cNvPicPr>
          <p:nvPr/>
        </p:nvPicPr>
        <p:blipFill>
          <a:blip r:embed="rId2"/>
          <a:stretch>
            <a:fillRect/>
          </a:stretch>
        </p:blipFill>
        <p:spPr>
          <a:xfrm rot="16200000">
            <a:off x="-696888" y="3631678"/>
            <a:ext cx="3803134" cy="2280179"/>
          </a:xfrm>
          <a:prstGeom prst="rect">
            <a:avLst/>
          </a:prstGeom>
        </p:spPr>
      </p:pic>
      <p:pic>
        <p:nvPicPr>
          <p:cNvPr id="9" name="Picture 8">
            <a:extLst>
              <a:ext uri="{FF2B5EF4-FFF2-40B4-BE49-F238E27FC236}">
                <a16:creationId xmlns:a16="http://schemas.microsoft.com/office/drawing/2014/main" id="{07BB1E30-23A7-4A33-A312-A5F8E5140877}"/>
              </a:ext>
            </a:extLst>
          </p:cNvPr>
          <p:cNvPicPr>
            <a:picLocks noChangeAspect="1"/>
          </p:cNvPicPr>
          <p:nvPr/>
        </p:nvPicPr>
        <p:blipFill>
          <a:blip r:embed="rId3"/>
          <a:stretch>
            <a:fillRect/>
          </a:stretch>
        </p:blipFill>
        <p:spPr>
          <a:xfrm>
            <a:off x="2548589" y="2870200"/>
            <a:ext cx="4777010" cy="3697905"/>
          </a:xfrm>
          <a:prstGeom prst="rect">
            <a:avLst/>
          </a:prstGeom>
        </p:spPr>
      </p:pic>
      <p:sp>
        <p:nvSpPr>
          <p:cNvPr id="10" name="TextBox 9">
            <a:extLst>
              <a:ext uri="{FF2B5EF4-FFF2-40B4-BE49-F238E27FC236}">
                <a16:creationId xmlns:a16="http://schemas.microsoft.com/office/drawing/2014/main" id="{B75F35A3-B402-445E-A6A2-AF76AE69243C}"/>
              </a:ext>
            </a:extLst>
          </p:cNvPr>
          <p:cNvSpPr txBox="1"/>
          <p:nvPr/>
        </p:nvSpPr>
        <p:spPr>
          <a:xfrm>
            <a:off x="2939321" y="6539859"/>
            <a:ext cx="4224811" cy="369332"/>
          </a:xfrm>
          <a:prstGeom prst="rect">
            <a:avLst/>
          </a:prstGeom>
          <a:noFill/>
        </p:spPr>
        <p:txBody>
          <a:bodyPr wrap="none" rtlCol="0">
            <a:spAutoFit/>
          </a:bodyPr>
          <a:lstStyle/>
          <a:p>
            <a:r>
              <a:rPr lang="en-US" dirty="0"/>
              <a:t>https://bbml.sitehost.iu.edu/afmintro.html</a:t>
            </a:r>
          </a:p>
        </p:txBody>
      </p:sp>
      <p:pic>
        <p:nvPicPr>
          <p:cNvPr id="12" name="Picture 11" descr="Shape, background pattern&#10;&#10;Description automatically generated">
            <a:extLst>
              <a:ext uri="{FF2B5EF4-FFF2-40B4-BE49-F238E27FC236}">
                <a16:creationId xmlns:a16="http://schemas.microsoft.com/office/drawing/2014/main" id="{0D9015B1-3BB0-49DA-B517-3337CCE63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4864" y="2870200"/>
            <a:ext cx="3967049" cy="3921712"/>
          </a:xfrm>
          <a:prstGeom prst="rect">
            <a:avLst/>
          </a:prstGeom>
        </p:spPr>
      </p:pic>
      <p:sp>
        <p:nvSpPr>
          <p:cNvPr id="13" name="TextBox 12">
            <a:extLst>
              <a:ext uri="{FF2B5EF4-FFF2-40B4-BE49-F238E27FC236}">
                <a16:creationId xmlns:a16="http://schemas.microsoft.com/office/drawing/2014/main" id="{BB8179F8-F24D-41EB-9885-C0C274C4BB45}"/>
              </a:ext>
            </a:extLst>
          </p:cNvPr>
          <p:cNvSpPr txBox="1"/>
          <p:nvPr/>
        </p:nvSpPr>
        <p:spPr>
          <a:xfrm>
            <a:off x="7041176" y="2349705"/>
            <a:ext cx="4480737" cy="646331"/>
          </a:xfrm>
          <a:prstGeom prst="rect">
            <a:avLst/>
          </a:prstGeom>
          <a:noFill/>
        </p:spPr>
        <p:txBody>
          <a:bodyPr wrap="square" rtlCol="0">
            <a:spAutoFit/>
          </a:bodyPr>
          <a:lstStyle/>
          <a:p>
            <a:pPr algn="ctr"/>
            <a:r>
              <a:rPr lang="en-US" dirty="0"/>
              <a:t>Height image of a PS+LDPE blend sample with respective adhesion and modulus maps.</a:t>
            </a:r>
          </a:p>
        </p:txBody>
      </p:sp>
    </p:spTree>
    <p:extLst>
      <p:ext uri="{BB962C8B-B14F-4D97-AF65-F5344CB8AC3E}">
        <p14:creationId xmlns:p14="http://schemas.microsoft.com/office/powerpoint/2010/main" val="2460206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29C2-0010-4546-9492-8D7285DE635A}"/>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9A64F6DB-0079-40D4-BB97-C955B7048DBE}"/>
              </a:ext>
            </a:extLst>
          </p:cNvPr>
          <p:cNvSpPr>
            <a:spLocks noGrp="1"/>
          </p:cNvSpPr>
          <p:nvPr>
            <p:ph idx="1"/>
          </p:nvPr>
        </p:nvSpPr>
        <p:spPr>
          <a:xfrm>
            <a:off x="15240" y="1253331"/>
            <a:ext cx="10515600" cy="5604670"/>
          </a:xfrm>
        </p:spPr>
        <p:txBody>
          <a:bodyPr/>
          <a:lstStyle/>
          <a:p>
            <a:r>
              <a:rPr lang="en-US" dirty="0"/>
              <a:t>Scanning probe microscopy represents a tool which we can leverage to extract valuable information on surface properties</a:t>
            </a:r>
          </a:p>
          <a:p>
            <a:pPr lvl="1"/>
            <a:r>
              <a:rPr lang="en-US" dirty="0"/>
              <a:t>Magnetic		</a:t>
            </a:r>
          </a:p>
          <a:p>
            <a:pPr lvl="1"/>
            <a:r>
              <a:rPr lang="en-US" dirty="0"/>
              <a:t>Electric</a:t>
            </a:r>
          </a:p>
          <a:p>
            <a:pPr lvl="1"/>
            <a:r>
              <a:rPr lang="en-US" dirty="0"/>
              <a:t>Piezoelectric</a:t>
            </a:r>
          </a:p>
          <a:p>
            <a:pPr lvl="1"/>
            <a:r>
              <a:rPr lang="en-US" dirty="0"/>
              <a:t>Optical </a:t>
            </a:r>
          </a:p>
          <a:p>
            <a:pPr lvl="1"/>
            <a:r>
              <a:rPr lang="en-US" dirty="0"/>
              <a:t>Mechanical</a:t>
            </a:r>
          </a:p>
          <a:p>
            <a:pPr lvl="1"/>
            <a:endParaRPr lang="en-US" dirty="0"/>
          </a:p>
          <a:p>
            <a:r>
              <a:rPr lang="en-US" dirty="0"/>
              <a:t>These techniques represent one, of many, pathways which we can utilize to better understand how to understand the unique properties of the nanoscale.   </a:t>
            </a:r>
          </a:p>
          <a:p>
            <a:pPr lvl="1"/>
            <a:endParaRPr lang="en-US" dirty="0"/>
          </a:p>
          <a:p>
            <a:endParaRPr lang="en-US" dirty="0"/>
          </a:p>
          <a:p>
            <a:pPr lvl="1"/>
            <a:endParaRPr lang="en-US" dirty="0"/>
          </a:p>
        </p:txBody>
      </p:sp>
      <p:pic>
        <p:nvPicPr>
          <p:cNvPr id="5" name="Picture 4">
            <a:extLst>
              <a:ext uri="{FF2B5EF4-FFF2-40B4-BE49-F238E27FC236}">
                <a16:creationId xmlns:a16="http://schemas.microsoft.com/office/drawing/2014/main" id="{A702F2E3-DA5E-4C9D-B4AE-5F4966D0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5468" y="2099128"/>
            <a:ext cx="6130018" cy="2118226"/>
          </a:xfrm>
          <a:prstGeom prst="rect">
            <a:avLst/>
          </a:prstGeom>
        </p:spPr>
      </p:pic>
    </p:spTree>
    <p:extLst>
      <p:ext uri="{BB962C8B-B14F-4D97-AF65-F5344CB8AC3E}">
        <p14:creationId xmlns:p14="http://schemas.microsoft.com/office/powerpoint/2010/main" val="1451884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46FF-72D0-440A-B3F3-A7C5D3B6D9B3}"/>
              </a:ext>
            </a:extLst>
          </p:cNvPr>
          <p:cNvSpPr>
            <a:spLocks noGrp="1"/>
          </p:cNvSpPr>
          <p:nvPr>
            <p:ph type="title"/>
          </p:nvPr>
        </p:nvSpPr>
        <p:spPr/>
        <p:txBody>
          <a:bodyPr/>
          <a:lstStyle/>
          <a:p>
            <a:r>
              <a:rPr lang="en-US" dirty="0"/>
              <a:t>Questions/Assignment:   </a:t>
            </a:r>
          </a:p>
        </p:txBody>
      </p:sp>
      <p:pic>
        <p:nvPicPr>
          <p:cNvPr id="12290" name="Picture 2" descr="Center for Integrated Nanotechnologies - Home | Facebook">
            <a:extLst>
              <a:ext uri="{FF2B5EF4-FFF2-40B4-BE49-F238E27FC236}">
                <a16:creationId xmlns:a16="http://schemas.microsoft.com/office/drawing/2014/main" id="{FFE71EC9-E636-4A9E-8084-244B6D583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199" y="3723244"/>
            <a:ext cx="3047489" cy="30474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sky, outdoor, sign&#10;&#10;Description automatically generated">
            <a:extLst>
              <a:ext uri="{FF2B5EF4-FFF2-40B4-BE49-F238E27FC236}">
                <a16:creationId xmlns:a16="http://schemas.microsoft.com/office/drawing/2014/main" id="{FB4B61FB-B951-48CE-B4B6-C6ECCC254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697" y="3785914"/>
            <a:ext cx="5035732" cy="2832599"/>
          </a:xfrm>
          <a:prstGeom prst="rect">
            <a:avLst/>
          </a:prstGeom>
        </p:spPr>
      </p:pic>
      <p:sp>
        <p:nvSpPr>
          <p:cNvPr id="3" name="TextBox 2">
            <a:extLst>
              <a:ext uri="{FF2B5EF4-FFF2-40B4-BE49-F238E27FC236}">
                <a16:creationId xmlns:a16="http://schemas.microsoft.com/office/drawing/2014/main" id="{A3968A0B-36B5-4089-BA1F-46A05B652294}"/>
              </a:ext>
            </a:extLst>
          </p:cNvPr>
          <p:cNvSpPr txBox="1"/>
          <p:nvPr/>
        </p:nvSpPr>
        <p:spPr>
          <a:xfrm>
            <a:off x="737540" y="1103431"/>
            <a:ext cx="9603889" cy="2031325"/>
          </a:xfrm>
          <a:prstGeom prst="rect">
            <a:avLst/>
          </a:prstGeom>
          <a:noFill/>
        </p:spPr>
        <p:txBody>
          <a:bodyPr wrap="square" rtlCol="0">
            <a:spAutoFit/>
          </a:bodyPr>
          <a:lstStyle/>
          <a:p>
            <a:r>
              <a:rPr lang="en-US" dirty="0"/>
              <a:t>	Given your area of expertise, pick any of the techniques presented today that might be applied to help study a material in which you have interest.  Find and read a research paper applying this technique.   Answer the following questions:</a:t>
            </a:r>
          </a:p>
          <a:p>
            <a:r>
              <a:rPr lang="en-US" dirty="0"/>
              <a:t>	1) Which scanning probe technique was applied? Why was it chosen?</a:t>
            </a:r>
          </a:p>
          <a:p>
            <a:r>
              <a:rPr lang="en-US" dirty="0"/>
              <a:t>	2) What material properties were the researchers trying to extract? </a:t>
            </a:r>
          </a:p>
          <a:p>
            <a:r>
              <a:rPr lang="en-US" dirty="0"/>
              <a:t>	3)  For AFM, did they use tapping, contact, or another form of feedback- and why?</a:t>
            </a:r>
          </a:p>
          <a:p>
            <a:r>
              <a:rPr lang="en-US" dirty="0"/>
              <a:t>	4)  What other scanning probe methods might also be applied to study this system? </a:t>
            </a:r>
          </a:p>
        </p:txBody>
      </p:sp>
    </p:spTree>
    <p:extLst>
      <p:ext uri="{BB962C8B-B14F-4D97-AF65-F5344CB8AC3E}">
        <p14:creationId xmlns:p14="http://schemas.microsoft.com/office/powerpoint/2010/main" val="1236722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FA08-7F11-4F73-AD57-0157F9319A35}"/>
              </a:ext>
            </a:extLst>
          </p:cNvPr>
          <p:cNvSpPr>
            <a:spLocks noGrp="1"/>
          </p:cNvSpPr>
          <p:nvPr>
            <p:ph type="title"/>
          </p:nvPr>
        </p:nvSpPr>
        <p:spPr>
          <a:xfrm>
            <a:off x="0" y="0"/>
            <a:ext cx="10515600" cy="1325563"/>
          </a:xfrm>
        </p:spPr>
        <p:txBody>
          <a:bodyPr/>
          <a:lstStyle/>
          <a:p>
            <a:r>
              <a:rPr lang="en-US" dirty="0">
                <a:solidFill>
                  <a:srgbClr val="0070C0"/>
                </a:solidFill>
              </a:rPr>
              <a:t>How do we study nanostructures?</a:t>
            </a:r>
          </a:p>
        </p:txBody>
      </p:sp>
      <p:sp>
        <p:nvSpPr>
          <p:cNvPr id="36" name="Content Placeholder 2">
            <a:extLst>
              <a:ext uri="{FF2B5EF4-FFF2-40B4-BE49-F238E27FC236}">
                <a16:creationId xmlns:a16="http://schemas.microsoft.com/office/drawing/2014/main" id="{0832ADBF-523A-4271-B6D9-6EEC6157D6FC}"/>
              </a:ext>
            </a:extLst>
          </p:cNvPr>
          <p:cNvSpPr txBox="1">
            <a:spLocks/>
          </p:cNvSpPr>
          <p:nvPr/>
        </p:nvSpPr>
        <p:spPr>
          <a:xfrm>
            <a:off x="50662" y="1200806"/>
            <a:ext cx="5435738" cy="55483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Optical Microscopy</a:t>
            </a:r>
          </a:p>
          <a:p>
            <a:pPr lvl="1"/>
            <a:r>
              <a:rPr lang="en-US" dirty="0"/>
              <a:t>Pro:  Relatively easy to implement</a:t>
            </a:r>
          </a:p>
          <a:p>
            <a:pPr lvl="1"/>
            <a:r>
              <a:rPr lang="en-US" dirty="0"/>
              <a:t>Con:  Limited in resolution by the diffraction limit</a:t>
            </a:r>
          </a:p>
          <a:p>
            <a:pPr lvl="1"/>
            <a:endParaRPr lang="en-US" dirty="0"/>
          </a:p>
          <a:p>
            <a:r>
              <a:rPr lang="en-US" dirty="0"/>
              <a:t>Electron Microscopy</a:t>
            </a:r>
          </a:p>
          <a:p>
            <a:pPr lvl="1"/>
            <a:r>
              <a:rPr lang="en-US" dirty="0"/>
              <a:t>Pro:  Very high resolution</a:t>
            </a:r>
          </a:p>
          <a:p>
            <a:pPr lvl="1"/>
            <a:r>
              <a:rPr lang="en-US" dirty="0"/>
              <a:t>Con: Expensive, requires vacuum, conductive samples</a:t>
            </a:r>
          </a:p>
          <a:p>
            <a:pPr marL="0" indent="0">
              <a:buNone/>
            </a:pPr>
            <a:endParaRPr lang="en-US" dirty="0"/>
          </a:p>
          <a:p>
            <a:r>
              <a:rPr lang="en-US" dirty="0"/>
              <a:t>Scanning Probe Microscopy</a:t>
            </a:r>
          </a:p>
          <a:p>
            <a:pPr lvl="1"/>
            <a:r>
              <a:rPr lang="en-US" dirty="0"/>
              <a:t>Pro:  High resolution</a:t>
            </a:r>
          </a:p>
          <a:p>
            <a:pPr lvl="1"/>
            <a:r>
              <a:rPr lang="en-US" dirty="0"/>
              <a:t>Con: Dependent on sharp probes, signals harder to model</a:t>
            </a:r>
          </a:p>
          <a:p>
            <a:pPr marL="457200" lvl="1" indent="0">
              <a:buNone/>
            </a:pPr>
            <a:endParaRPr lang="en-US" dirty="0"/>
          </a:p>
          <a:p>
            <a:pPr lvl="1"/>
            <a:endParaRPr lang="en-US" dirty="0"/>
          </a:p>
          <a:p>
            <a:endParaRPr lang="en-US" dirty="0"/>
          </a:p>
        </p:txBody>
      </p:sp>
      <p:pic>
        <p:nvPicPr>
          <p:cNvPr id="6" name="Picture 5">
            <a:extLst>
              <a:ext uri="{FF2B5EF4-FFF2-40B4-BE49-F238E27FC236}">
                <a16:creationId xmlns:a16="http://schemas.microsoft.com/office/drawing/2014/main" id="{7C18A053-CAE7-40D1-9303-C2F8460CD8B3}"/>
              </a:ext>
            </a:extLst>
          </p:cNvPr>
          <p:cNvPicPr>
            <a:picLocks noChangeAspect="1"/>
          </p:cNvPicPr>
          <p:nvPr/>
        </p:nvPicPr>
        <p:blipFill>
          <a:blip r:embed="rId2"/>
          <a:stretch>
            <a:fillRect/>
          </a:stretch>
        </p:blipFill>
        <p:spPr>
          <a:xfrm>
            <a:off x="8889861" y="-152400"/>
            <a:ext cx="3251477" cy="6858000"/>
          </a:xfrm>
          <a:prstGeom prst="rect">
            <a:avLst/>
          </a:prstGeom>
        </p:spPr>
      </p:pic>
      <p:pic>
        <p:nvPicPr>
          <p:cNvPr id="8" name="Picture 7" descr="Diagram&#10;&#10;Description automatically generated">
            <a:extLst>
              <a:ext uri="{FF2B5EF4-FFF2-40B4-BE49-F238E27FC236}">
                <a16:creationId xmlns:a16="http://schemas.microsoft.com/office/drawing/2014/main" id="{82231032-E962-47F3-BB1D-FC50FA214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118" y="2026870"/>
            <a:ext cx="3029996" cy="3029996"/>
          </a:xfrm>
          <a:prstGeom prst="rect">
            <a:avLst/>
          </a:prstGeom>
        </p:spPr>
      </p:pic>
      <p:pic>
        <p:nvPicPr>
          <p:cNvPr id="1026" name="Picture 2" descr="How Does An Optical Microscope Work | DK Find Out">
            <a:extLst>
              <a:ext uri="{FF2B5EF4-FFF2-40B4-BE49-F238E27FC236}">
                <a16:creationId xmlns:a16="http://schemas.microsoft.com/office/drawing/2014/main" id="{5150AB39-B43D-49E4-9C43-C4C2999B1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922277"/>
            <a:ext cx="1843980" cy="18439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Fundamentals of AFM Probe Selection, 2020 Edition | Bruker">
            <a:extLst>
              <a:ext uri="{FF2B5EF4-FFF2-40B4-BE49-F238E27FC236}">
                <a16:creationId xmlns:a16="http://schemas.microsoft.com/office/drawing/2014/main" id="{075A125B-8ECC-4442-AC50-5EE95A2A8C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4314" y="5220704"/>
            <a:ext cx="4107327" cy="143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881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ax&#10;&#10;Description automatically generated">
            <a:extLst>
              <a:ext uri="{FF2B5EF4-FFF2-40B4-BE49-F238E27FC236}">
                <a16:creationId xmlns:a16="http://schemas.microsoft.com/office/drawing/2014/main" id="{8E6D3015-A425-46B1-B434-EE0960365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4970852"/>
            <a:ext cx="6862354" cy="1887147"/>
          </a:xfrm>
          <a:prstGeom prst="rect">
            <a:avLst/>
          </a:prstGeom>
        </p:spPr>
      </p:pic>
      <p:sp>
        <p:nvSpPr>
          <p:cNvPr id="2" name="Title 1">
            <a:extLst>
              <a:ext uri="{FF2B5EF4-FFF2-40B4-BE49-F238E27FC236}">
                <a16:creationId xmlns:a16="http://schemas.microsoft.com/office/drawing/2014/main" id="{3D3B5179-1FD1-4925-BB7A-1B8007D7D9BD}"/>
              </a:ext>
            </a:extLst>
          </p:cNvPr>
          <p:cNvSpPr>
            <a:spLocks noGrp="1"/>
          </p:cNvSpPr>
          <p:nvPr>
            <p:ph type="title"/>
          </p:nvPr>
        </p:nvSpPr>
        <p:spPr>
          <a:xfrm>
            <a:off x="15240" y="0"/>
            <a:ext cx="10515600" cy="937709"/>
          </a:xfrm>
        </p:spPr>
        <p:txBody>
          <a:bodyPr/>
          <a:lstStyle/>
          <a:p>
            <a:r>
              <a:rPr lang="en-US" dirty="0"/>
              <a:t>The Diffraction Limit for Optical Microscopy</a:t>
            </a:r>
          </a:p>
        </p:txBody>
      </p:sp>
      <p:sp>
        <p:nvSpPr>
          <p:cNvPr id="3" name="Content Placeholder 2">
            <a:extLst>
              <a:ext uri="{FF2B5EF4-FFF2-40B4-BE49-F238E27FC236}">
                <a16:creationId xmlns:a16="http://schemas.microsoft.com/office/drawing/2014/main" id="{D9087875-43AD-4459-9123-1D9641D158A5}"/>
              </a:ext>
            </a:extLst>
          </p:cNvPr>
          <p:cNvSpPr>
            <a:spLocks noGrp="1"/>
          </p:cNvSpPr>
          <p:nvPr>
            <p:ph idx="1"/>
          </p:nvPr>
        </p:nvSpPr>
        <p:spPr>
          <a:xfrm>
            <a:off x="15240" y="934439"/>
            <a:ext cx="5928360" cy="3910683"/>
          </a:xfrm>
        </p:spPr>
        <p:txBody>
          <a:bodyPr>
            <a:normAutofit fontScale="92500" lnSpcReduction="20000"/>
          </a:bodyPr>
          <a:lstStyle/>
          <a:p>
            <a:r>
              <a:rPr lang="en-US" dirty="0"/>
              <a:t>An Airy Disc is the optimally focused point of light which can be determined by a circular aperture in a perfectly aligned system limited by diffraction.</a:t>
            </a:r>
          </a:p>
          <a:p>
            <a:endParaRPr lang="en-US" dirty="0"/>
          </a:p>
          <a:p>
            <a:r>
              <a:rPr lang="en-US" dirty="0"/>
              <a:t>d= </a:t>
            </a:r>
            <a:r>
              <a:rPr lang="el-GR" dirty="0"/>
              <a:t>λ/2 </a:t>
            </a:r>
            <a:r>
              <a:rPr lang="en-US" dirty="0"/>
              <a:t>NA</a:t>
            </a:r>
          </a:p>
          <a:p>
            <a:pPr lvl="1"/>
            <a:r>
              <a:rPr lang="en-US" dirty="0"/>
              <a:t>d: diameter of inner circle/resolution limit</a:t>
            </a:r>
          </a:p>
          <a:p>
            <a:pPr lvl="1"/>
            <a:r>
              <a:rPr lang="el-GR" dirty="0"/>
              <a:t>λ</a:t>
            </a:r>
            <a:r>
              <a:rPr lang="en-US" dirty="0"/>
              <a:t>: Wavelength of light</a:t>
            </a:r>
          </a:p>
          <a:p>
            <a:pPr lvl="1"/>
            <a:r>
              <a:rPr lang="en-US" dirty="0"/>
              <a:t>NA: Numeric aperture</a:t>
            </a:r>
          </a:p>
          <a:p>
            <a:pPr lvl="2"/>
            <a:r>
              <a:rPr lang="en-US" dirty="0"/>
              <a:t>Related to the solid angle of light a microscope objective collects</a:t>
            </a:r>
          </a:p>
          <a:p>
            <a:pPr lvl="2"/>
            <a:r>
              <a:rPr lang="en-US" dirty="0"/>
              <a:t>Typical values range from ~0.2-1.0</a:t>
            </a:r>
          </a:p>
          <a:p>
            <a:pPr lvl="1"/>
            <a:endParaRPr lang="en-US" dirty="0"/>
          </a:p>
        </p:txBody>
      </p:sp>
      <p:pic>
        <p:nvPicPr>
          <p:cNvPr id="4" name="Picture 3">
            <a:extLst>
              <a:ext uri="{FF2B5EF4-FFF2-40B4-BE49-F238E27FC236}">
                <a16:creationId xmlns:a16="http://schemas.microsoft.com/office/drawing/2014/main" id="{23138F4A-8A91-9846-BC28-98387AE0B1DA}"/>
              </a:ext>
            </a:extLst>
          </p:cNvPr>
          <p:cNvPicPr>
            <a:picLocks noChangeAspect="1"/>
          </p:cNvPicPr>
          <p:nvPr/>
        </p:nvPicPr>
        <p:blipFill>
          <a:blip r:embed="rId3"/>
          <a:stretch>
            <a:fillRect/>
          </a:stretch>
        </p:blipFill>
        <p:spPr>
          <a:xfrm>
            <a:off x="7923266" y="862236"/>
            <a:ext cx="3811534" cy="5852683"/>
          </a:xfrm>
          <a:prstGeom prst="rect">
            <a:avLst/>
          </a:prstGeom>
        </p:spPr>
      </p:pic>
    </p:spTree>
    <p:extLst>
      <p:ext uri="{BB962C8B-B14F-4D97-AF65-F5344CB8AC3E}">
        <p14:creationId xmlns:p14="http://schemas.microsoft.com/office/powerpoint/2010/main" val="4099402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B420E-E674-A04B-B327-78AB8DDC2153}"/>
              </a:ext>
            </a:extLst>
          </p:cNvPr>
          <p:cNvSpPr>
            <a:spLocks noGrp="1"/>
          </p:cNvSpPr>
          <p:nvPr>
            <p:ph type="title"/>
          </p:nvPr>
        </p:nvSpPr>
        <p:spPr/>
        <p:txBody>
          <a:bodyPr/>
          <a:lstStyle/>
          <a:p>
            <a:r>
              <a:rPr lang="en-US" dirty="0"/>
              <a:t>Why is this a problem?</a:t>
            </a:r>
          </a:p>
        </p:txBody>
      </p:sp>
      <p:sp>
        <p:nvSpPr>
          <p:cNvPr id="3" name="Content Placeholder 2">
            <a:extLst>
              <a:ext uri="{FF2B5EF4-FFF2-40B4-BE49-F238E27FC236}">
                <a16:creationId xmlns:a16="http://schemas.microsoft.com/office/drawing/2014/main" id="{7A581608-717D-1F45-BF06-DBBA69CA454F}"/>
              </a:ext>
            </a:extLst>
          </p:cNvPr>
          <p:cNvSpPr>
            <a:spLocks noGrp="1"/>
          </p:cNvSpPr>
          <p:nvPr>
            <p:ph idx="1"/>
          </p:nvPr>
        </p:nvSpPr>
        <p:spPr>
          <a:xfrm>
            <a:off x="15240" y="1253331"/>
            <a:ext cx="6333172" cy="5424560"/>
          </a:xfrm>
        </p:spPr>
        <p:txBody>
          <a:bodyPr>
            <a:normAutofit lnSpcReduction="10000"/>
          </a:bodyPr>
          <a:lstStyle/>
          <a:p>
            <a:r>
              <a:rPr lang="en-US" dirty="0"/>
              <a:t>Sub-Diffraction limit nanostructures</a:t>
            </a:r>
          </a:p>
          <a:p>
            <a:pPr lvl="1"/>
            <a:r>
              <a:rPr lang="en-US" dirty="0"/>
              <a:t>Traditional optical microscopy unable to resolve spatial features below several hundred nanometers</a:t>
            </a:r>
          </a:p>
          <a:p>
            <a:pPr lvl="1"/>
            <a:endParaRPr lang="en-US" dirty="0"/>
          </a:p>
          <a:p>
            <a:r>
              <a:rPr lang="en-US" dirty="0"/>
              <a:t>Heterogeneous Materials</a:t>
            </a:r>
          </a:p>
          <a:p>
            <a:pPr lvl="1"/>
            <a:r>
              <a:rPr lang="en-US" dirty="0"/>
              <a:t>The response of multiple mixed materials can’t be separated from one another.  </a:t>
            </a:r>
          </a:p>
          <a:p>
            <a:pPr lvl="1"/>
            <a:endParaRPr lang="en-US" dirty="0"/>
          </a:p>
          <a:p>
            <a:r>
              <a:rPr lang="en-US" dirty="0"/>
              <a:t>Other Interactions:</a:t>
            </a:r>
          </a:p>
          <a:p>
            <a:pPr lvl="1"/>
            <a:r>
              <a:rPr lang="en-US" dirty="0"/>
              <a:t>Optical Microscopy can’t necessarily provide information on the electronic, magnetic, piezoelectric, and mechanical properties of materials.   </a:t>
            </a:r>
          </a:p>
          <a:p>
            <a:pPr lvl="1"/>
            <a:endParaRPr lang="en-US" dirty="0"/>
          </a:p>
          <a:p>
            <a:endParaRPr lang="en-US" dirty="0"/>
          </a:p>
          <a:p>
            <a:pPr lvl="1"/>
            <a:endParaRPr lang="en-US" dirty="0"/>
          </a:p>
          <a:p>
            <a:endParaRPr lang="en-US" dirty="0"/>
          </a:p>
        </p:txBody>
      </p:sp>
      <p:pic>
        <p:nvPicPr>
          <p:cNvPr id="4" name="Picture 3">
            <a:extLst>
              <a:ext uri="{FF2B5EF4-FFF2-40B4-BE49-F238E27FC236}">
                <a16:creationId xmlns:a16="http://schemas.microsoft.com/office/drawing/2014/main" id="{1E8F4DE0-DD21-2648-ADD2-B28E5839961C}"/>
              </a:ext>
            </a:extLst>
          </p:cNvPr>
          <p:cNvPicPr>
            <a:picLocks noChangeAspect="1"/>
          </p:cNvPicPr>
          <p:nvPr/>
        </p:nvPicPr>
        <p:blipFill>
          <a:blip r:embed="rId2"/>
          <a:stretch>
            <a:fillRect/>
          </a:stretch>
        </p:blipFill>
        <p:spPr>
          <a:xfrm>
            <a:off x="6609669" y="937709"/>
            <a:ext cx="5473474" cy="5903972"/>
          </a:xfrm>
          <a:prstGeom prst="rect">
            <a:avLst/>
          </a:prstGeom>
        </p:spPr>
      </p:pic>
      <p:sp>
        <p:nvSpPr>
          <p:cNvPr id="5" name="TextBox 4">
            <a:extLst>
              <a:ext uri="{FF2B5EF4-FFF2-40B4-BE49-F238E27FC236}">
                <a16:creationId xmlns:a16="http://schemas.microsoft.com/office/drawing/2014/main" id="{AA9B149C-2AA9-DA4F-855A-B3B885187D9E}"/>
              </a:ext>
            </a:extLst>
          </p:cNvPr>
          <p:cNvSpPr txBox="1"/>
          <p:nvPr/>
        </p:nvSpPr>
        <p:spPr>
          <a:xfrm>
            <a:off x="6760029" y="1506086"/>
            <a:ext cx="1197429" cy="369332"/>
          </a:xfrm>
          <a:prstGeom prst="rect">
            <a:avLst/>
          </a:prstGeom>
          <a:noFill/>
        </p:spPr>
        <p:txBody>
          <a:bodyPr wrap="square">
            <a:spAutoFit/>
          </a:bodyPr>
          <a:lstStyle/>
          <a:p>
            <a:r>
              <a:rPr lang="el-GR" dirty="0">
                <a:solidFill>
                  <a:srgbClr val="FF0000"/>
                </a:solidFill>
              </a:rPr>
              <a:t>λ </a:t>
            </a:r>
            <a:r>
              <a:rPr lang="en-US" dirty="0">
                <a:solidFill>
                  <a:srgbClr val="FF0000"/>
                </a:solidFill>
              </a:rPr>
              <a:t>=600 nm</a:t>
            </a:r>
          </a:p>
        </p:txBody>
      </p:sp>
      <p:cxnSp>
        <p:nvCxnSpPr>
          <p:cNvPr id="6" name="Straight Connector 5">
            <a:extLst>
              <a:ext uri="{FF2B5EF4-FFF2-40B4-BE49-F238E27FC236}">
                <a16:creationId xmlns:a16="http://schemas.microsoft.com/office/drawing/2014/main" id="{5E204B79-1FA7-9344-9200-5061D1956A1B}"/>
              </a:ext>
            </a:extLst>
          </p:cNvPr>
          <p:cNvCxnSpPr/>
          <p:nvPr/>
        </p:nvCxnSpPr>
        <p:spPr>
          <a:xfrm>
            <a:off x="8479971" y="3889695"/>
            <a:ext cx="16981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B410C95-4984-4346-BD1B-0413FF079C9A}"/>
              </a:ext>
            </a:extLst>
          </p:cNvPr>
          <p:cNvSpPr txBox="1"/>
          <p:nvPr/>
        </p:nvSpPr>
        <p:spPr>
          <a:xfrm>
            <a:off x="8508203" y="3513704"/>
            <a:ext cx="1783149" cy="369332"/>
          </a:xfrm>
          <a:prstGeom prst="rect">
            <a:avLst/>
          </a:prstGeom>
          <a:noFill/>
        </p:spPr>
        <p:txBody>
          <a:bodyPr wrap="square">
            <a:spAutoFit/>
          </a:bodyPr>
          <a:lstStyle/>
          <a:p>
            <a:r>
              <a:rPr lang="en-US" dirty="0"/>
              <a:t>d</a:t>
            </a:r>
            <a:r>
              <a:rPr lang="el-GR" dirty="0"/>
              <a:t> </a:t>
            </a:r>
            <a:r>
              <a:rPr lang="en-US" dirty="0"/>
              <a:t>~300-1200 nm</a:t>
            </a:r>
          </a:p>
        </p:txBody>
      </p:sp>
      <p:sp>
        <p:nvSpPr>
          <p:cNvPr id="8" name="Isosceles Triangle 12">
            <a:extLst>
              <a:ext uri="{FF2B5EF4-FFF2-40B4-BE49-F238E27FC236}">
                <a16:creationId xmlns:a16="http://schemas.microsoft.com/office/drawing/2014/main" id="{503D7BF1-7203-9C40-852F-7E80B5DACC35}"/>
              </a:ext>
            </a:extLst>
          </p:cNvPr>
          <p:cNvSpPr/>
          <p:nvPr/>
        </p:nvSpPr>
        <p:spPr>
          <a:xfrm>
            <a:off x="9144000" y="4082980"/>
            <a:ext cx="370114" cy="2938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DAEE818-FC16-E94B-BB00-FBE847F00904}"/>
              </a:ext>
            </a:extLst>
          </p:cNvPr>
          <p:cNvSpPr/>
          <p:nvPr/>
        </p:nvSpPr>
        <p:spPr>
          <a:xfrm>
            <a:off x="9775371" y="4082980"/>
            <a:ext cx="152400" cy="130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14">
            <a:extLst>
              <a:ext uri="{FF2B5EF4-FFF2-40B4-BE49-F238E27FC236}">
                <a16:creationId xmlns:a16="http://schemas.microsoft.com/office/drawing/2014/main" id="{419A0349-95AD-F142-8EF6-B1DF75812E46}"/>
              </a:ext>
            </a:extLst>
          </p:cNvPr>
          <p:cNvSpPr/>
          <p:nvPr/>
        </p:nvSpPr>
        <p:spPr>
          <a:xfrm rot="1832025">
            <a:off x="8746671" y="4001348"/>
            <a:ext cx="272143" cy="29388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527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CBA2B-D773-4805-BC40-8BD447B930BD}"/>
              </a:ext>
            </a:extLst>
          </p:cNvPr>
          <p:cNvSpPr>
            <a:spLocks noGrp="1"/>
          </p:cNvSpPr>
          <p:nvPr>
            <p:ph type="title"/>
          </p:nvPr>
        </p:nvSpPr>
        <p:spPr>
          <a:xfrm>
            <a:off x="15239" y="0"/>
            <a:ext cx="11969931" cy="937709"/>
          </a:xfrm>
        </p:spPr>
        <p:txBody>
          <a:bodyPr>
            <a:normAutofit fontScale="90000"/>
          </a:bodyPr>
          <a:lstStyle/>
          <a:p>
            <a:r>
              <a:rPr lang="en-US" dirty="0"/>
              <a:t>Breaking the diffraction limit with non-optical microscopy</a:t>
            </a:r>
          </a:p>
        </p:txBody>
      </p:sp>
      <p:pic>
        <p:nvPicPr>
          <p:cNvPr id="5" name="Content Placeholder 4">
            <a:extLst>
              <a:ext uri="{FF2B5EF4-FFF2-40B4-BE49-F238E27FC236}">
                <a16:creationId xmlns:a16="http://schemas.microsoft.com/office/drawing/2014/main" id="{D9C08169-6543-472E-9C70-01FCB67BE70B}"/>
              </a:ext>
            </a:extLst>
          </p:cNvPr>
          <p:cNvPicPr>
            <a:picLocks noGrp="1" noChangeAspect="1"/>
          </p:cNvPicPr>
          <p:nvPr>
            <p:ph idx="1"/>
          </p:nvPr>
        </p:nvPicPr>
        <p:blipFill>
          <a:blip r:embed="rId2"/>
          <a:stretch>
            <a:fillRect/>
          </a:stretch>
        </p:blipFill>
        <p:spPr>
          <a:xfrm>
            <a:off x="1661160" y="937709"/>
            <a:ext cx="8439220" cy="5801964"/>
          </a:xfrm>
        </p:spPr>
      </p:pic>
    </p:spTree>
    <p:extLst>
      <p:ext uri="{BB962C8B-B14F-4D97-AF65-F5344CB8AC3E}">
        <p14:creationId xmlns:p14="http://schemas.microsoft.com/office/powerpoint/2010/main" val="1114604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E27D0-A528-4CE4-981C-D9C964EE5919}"/>
              </a:ext>
            </a:extLst>
          </p:cNvPr>
          <p:cNvSpPr>
            <a:spLocks noGrp="1"/>
          </p:cNvSpPr>
          <p:nvPr>
            <p:ph type="title"/>
          </p:nvPr>
        </p:nvSpPr>
        <p:spPr/>
        <p:txBody>
          <a:bodyPr/>
          <a:lstStyle/>
          <a:p>
            <a:r>
              <a:rPr lang="en-US" dirty="0"/>
              <a:t>A comparison of nanoimaging techniques</a:t>
            </a:r>
          </a:p>
        </p:txBody>
      </p:sp>
      <p:graphicFrame>
        <p:nvGraphicFramePr>
          <p:cNvPr id="7" name="Table 7">
            <a:extLst>
              <a:ext uri="{FF2B5EF4-FFF2-40B4-BE49-F238E27FC236}">
                <a16:creationId xmlns:a16="http://schemas.microsoft.com/office/drawing/2014/main" id="{A26C30F4-F46B-4CAF-8A98-9F54EAC56568}"/>
              </a:ext>
            </a:extLst>
          </p:cNvPr>
          <p:cNvGraphicFramePr>
            <a:graphicFrameLocks noGrp="1"/>
          </p:cNvGraphicFramePr>
          <p:nvPr>
            <p:ph idx="1"/>
            <p:extLst>
              <p:ext uri="{D42A27DB-BD31-4B8C-83A1-F6EECF244321}">
                <p14:modId xmlns:p14="http://schemas.microsoft.com/office/powerpoint/2010/main" val="144403672"/>
              </p:ext>
            </p:extLst>
          </p:nvPr>
        </p:nvGraphicFramePr>
        <p:xfrm>
          <a:off x="310343" y="1252538"/>
          <a:ext cx="10515600" cy="5338762"/>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1212125390"/>
                    </a:ext>
                  </a:extLst>
                </a:gridCol>
                <a:gridCol w="2103120">
                  <a:extLst>
                    <a:ext uri="{9D8B030D-6E8A-4147-A177-3AD203B41FA5}">
                      <a16:colId xmlns:a16="http://schemas.microsoft.com/office/drawing/2014/main" val="1236699579"/>
                    </a:ext>
                  </a:extLst>
                </a:gridCol>
                <a:gridCol w="2103120">
                  <a:extLst>
                    <a:ext uri="{9D8B030D-6E8A-4147-A177-3AD203B41FA5}">
                      <a16:colId xmlns:a16="http://schemas.microsoft.com/office/drawing/2014/main" val="151102335"/>
                    </a:ext>
                  </a:extLst>
                </a:gridCol>
                <a:gridCol w="2103120">
                  <a:extLst>
                    <a:ext uri="{9D8B030D-6E8A-4147-A177-3AD203B41FA5}">
                      <a16:colId xmlns:a16="http://schemas.microsoft.com/office/drawing/2014/main" val="4214121554"/>
                    </a:ext>
                  </a:extLst>
                </a:gridCol>
                <a:gridCol w="2103120">
                  <a:extLst>
                    <a:ext uri="{9D8B030D-6E8A-4147-A177-3AD203B41FA5}">
                      <a16:colId xmlns:a16="http://schemas.microsoft.com/office/drawing/2014/main" val="879393059"/>
                    </a:ext>
                  </a:extLst>
                </a:gridCol>
              </a:tblGrid>
              <a:tr h="553402">
                <a:tc>
                  <a:txBody>
                    <a:bodyPr/>
                    <a:lstStyle/>
                    <a:p>
                      <a:endParaRPr lang="en-US" dirty="0"/>
                    </a:p>
                  </a:txBody>
                  <a:tcPr/>
                </a:tc>
                <a:tc>
                  <a:txBody>
                    <a:bodyPr/>
                    <a:lstStyle/>
                    <a:p>
                      <a:r>
                        <a:rPr lang="en-US" dirty="0"/>
                        <a:t>AFM</a:t>
                      </a:r>
                    </a:p>
                  </a:txBody>
                  <a:tcPr/>
                </a:tc>
                <a:tc>
                  <a:txBody>
                    <a:bodyPr/>
                    <a:lstStyle/>
                    <a:p>
                      <a:r>
                        <a:rPr lang="en-US" dirty="0"/>
                        <a:t>STM</a:t>
                      </a:r>
                    </a:p>
                  </a:txBody>
                  <a:tcPr/>
                </a:tc>
                <a:tc>
                  <a:txBody>
                    <a:bodyPr/>
                    <a:lstStyle/>
                    <a:p>
                      <a:r>
                        <a:rPr lang="en-US" dirty="0"/>
                        <a:t>SEM</a:t>
                      </a:r>
                    </a:p>
                  </a:txBody>
                  <a:tcPr/>
                </a:tc>
                <a:tc>
                  <a:txBody>
                    <a:bodyPr/>
                    <a:lstStyle/>
                    <a:p>
                      <a:r>
                        <a:rPr lang="en-US" dirty="0"/>
                        <a:t>TEM</a:t>
                      </a:r>
                    </a:p>
                  </a:txBody>
                  <a:tcPr/>
                </a:tc>
                <a:extLst>
                  <a:ext uri="{0D108BD9-81ED-4DB2-BD59-A6C34878D82A}">
                    <a16:rowId xmlns:a16="http://schemas.microsoft.com/office/drawing/2014/main" val="2372302042"/>
                  </a:ext>
                </a:extLst>
              </a:tr>
              <a:tr h="370840">
                <a:tc>
                  <a:txBody>
                    <a:bodyPr/>
                    <a:lstStyle/>
                    <a:p>
                      <a:r>
                        <a:rPr lang="en-US" sz="1800" b="0" i="0" u="none" strike="noStrike" kern="1200" baseline="0" dirty="0">
                          <a:solidFill>
                            <a:schemeClr val="dk1"/>
                          </a:solidFill>
                          <a:latin typeface="+mn-lt"/>
                          <a:ea typeface="+mn-ea"/>
                          <a:cs typeface="+mn-cs"/>
                        </a:rPr>
                        <a:t>Sample</a:t>
                      </a:r>
                    </a:p>
                    <a:p>
                      <a:r>
                        <a:rPr lang="en-US" sz="1800" b="0" i="0" u="none" strike="noStrike" kern="1200" baseline="0" dirty="0">
                          <a:solidFill>
                            <a:schemeClr val="dk1"/>
                          </a:solidFill>
                          <a:latin typeface="+mn-lt"/>
                          <a:ea typeface="+mn-ea"/>
                          <a:cs typeface="+mn-cs"/>
                        </a:rPr>
                        <a:t>preparation</a:t>
                      </a:r>
                      <a:endParaRPr lang="en-US" dirty="0"/>
                    </a:p>
                  </a:txBody>
                  <a:tcPr/>
                </a:tc>
                <a:tc>
                  <a:txBody>
                    <a:bodyPr/>
                    <a:lstStyle/>
                    <a:p>
                      <a:r>
                        <a:rPr lang="en-US" dirty="0"/>
                        <a:t>Little to none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a little to a lot</a:t>
                      </a:r>
                    </a:p>
                    <a:p>
                      <a:endParaRPr lang="en-US" dirty="0"/>
                    </a:p>
                  </a:txBody>
                  <a:tcPr/>
                </a:tc>
                <a:tc>
                  <a:txBody>
                    <a:bodyPr/>
                    <a:lstStyle/>
                    <a:p>
                      <a:r>
                        <a:rPr lang="en-US" dirty="0"/>
                        <a:t>From a little to a lot</a:t>
                      </a:r>
                    </a:p>
                  </a:txBody>
                  <a:tcPr/>
                </a:tc>
                <a:tc>
                  <a:txBody>
                    <a:bodyPr/>
                    <a:lstStyle/>
                    <a:p>
                      <a:r>
                        <a:rPr lang="en-US" dirty="0"/>
                        <a:t>From a little to a lot</a:t>
                      </a:r>
                    </a:p>
                  </a:txBody>
                  <a:tcPr/>
                </a:tc>
                <a:extLst>
                  <a:ext uri="{0D108BD9-81ED-4DB2-BD59-A6C34878D82A}">
                    <a16:rowId xmlns:a16="http://schemas.microsoft.com/office/drawing/2014/main" val="1146494326"/>
                  </a:ext>
                </a:extLst>
              </a:tr>
              <a:tr h="370840">
                <a:tc>
                  <a:txBody>
                    <a:bodyPr/>
                    <a:lstStyle/>
                    <a:p>
                      <a:r>
                        <a:rPr lang="en-US" sz="1800" b="0" i="0" u="none" strike="noStrike" kern="1200" baseline="0" dirty="0">
                          <a:solidFill>
                            <a:schemeClr val="dk1"/>
                          </a:solidFill>
                          <a:latin typeface="+mn-lt"/>
                          <a:ea typeface="+mn-ea"/>
                          <a:cs typeface="+mn-cs"/>
                        </a:rPr>
                        <a:t>Resolution</a:t>
                      </a:r>
                      <a:endParaRPr lang="en-US" dirty="0"/>
                    </a:p>
                  </a:txBody>
                  <a:tcPr/>
                </a:tc>
                <a:tc>
                  <a:txBody>
                    <a:bodyPr/>
                    <a:lstStyle/>
                    <a:p>
                      <a:r>
                        <a:rPr lang="en-US" dirty="0"/>
                        <a:t>0.1-10 nm</a:t>
                      </a:r>
                    </a:p>
                  </a:txBody>
                  <a:tcPr/>
                </a:tc>
                <a:tc>
                  <a:txBody>
                    <a:bodyPr/>
                    <a:lstStyle/>
                    <a:p>
                      <a:r>
                        <a:rPr lang="en-US" dirty="0"/>
                        <a:t>0.1 nm</a:t>
                      </a:r>
                    </a:p>
                  </a:txBody>
                  <a:tcPr/>
                </a:tc>
                <a:tc>
                  <a:txBody>
                    <a:bodyPr/>
                    <a:lstStyle/>
                    <a:p>
                      <a:r>
                        <a:rPr lang="en-US" dirty="0"/>
                        <a:t>5 nm</a:t>
                      </a:r>
                    </a:p>
                  </a:txBody>
                  <a:tcPr/>
                </a:tc>
                <a:tc>
                  <a:txBody>
                    <a:bodyPr/>
                    <a:lstStyle/>
                    <a:p>
                      <a:r>
                        <a:rPr lang="en-US" dirty="0"/>
                        <a:t>0.1 nm</a:t>
                      </a:r>
                    </a:p>
                  </a:txBody>
                  <a:tcPr/>
                </a:tc>
                <a:extLst>
                  <a:ext uri="{0D108BD9-81ED-4DB2-BD59-A6C34878D82A}">
                    <a16:rowId xmlns:a16="http://schemas.microsoft.com/office/drawing/2014/main" val="2280461693"/>
                  </a:ext>
                </a:extLst>
              </a:tr>
              <a:tr h="370840">
                <a:tc>
                  <a:txBody>
                    <a:bodyPr/>
                    <a:lstStyle/>
                    <a:p>
                      <a:r>
                        <a:rPr lang="en-US" sz="1800" b="0" i="0" u="none" strike="noStrike" kern="1200" baseline="0" dirty="0">
                          <a:solidFill>
                            <a:schemeClr val="dk1"/>
                          </a:solidFill>
                          <a:latin typeface="+mn-lt"/>
                          <a:ea typeface="+mn-ea"/>
                          <a:cs typeface="+mn-cs"/>
                        </a:rPr>
                        <a:t>Relative cost</a:t>
                      </a:r>
                      <a:endParaRPr lang="en-US" dirty="0"/>
                    </a:p>
                  </a:txBody>
                  <a:tcPr/>
                </a:tc>
                <a:tc>
                  <a:txBody>
                    <a:bodyPr/>
                    <a:lstStyle/>
                    <a:p>
                      <a:r>
                        <a:rPr lang="en-US" dirty="0"/>
                        <a:t>Low</a:t>
                      </a:r>
                    </a:p>
                  </a:txBody>
                  <a:tcPr/>
                </a:tc>
                <a:tc>
                  <a:txBody>
                    <a:bodyPr/>
                    <a:lstStyle/>
                    <a:p>
                      <a:r>
                        <a:rPr lang="en-US" dirty="0"/>
                        <a:t>Low to medium</a:t>
                      </a:r>
                    </a:p>
                  </a:txBody>
                  <a:tcPr/>
                </a:tc>
                <a:tc>
                  <a:txBody>
                    <a:bodyPr/>
                    <a:lstStyle/>
                    <a:p>
                      <a:r>
                        <a:rPr lang="en-US" dirty="0"/>
                        <a:t>Medium </a:t>
                      </a:r>
                    </a:p>
                  </a:txBody>
                  <a:tcPr/>
                </a:tc>
                <a:tc>
                  <a:txBody>
                    <a:bodyPr/>
                    <a:lstStyle/>
                    <a:p>
                      <a:r>
                        <a:rPr lang="en-US" dirty="0"/>
                        <a:t>High</a:t>
                      </a:r>
                    </a:p>
                  </a:txBody>
                  <a:tcPr/>
                </a:tc>
                <a:extLst>
                  <a:ext uri="{0D108BD9-81ED-4DB2-BD59-A6C34878D82A}">
                    <a16:rowId xmlns:a16="http://schemas.microsoft.com/office/drawing/2014/main" val="2378384625"/>
                  </a:ext>
                </a:extLst>
              </a:tr>
              <a:tr h="370840">
                <a:tc>
                  <a:txBody>
                    <a:bodyPr/>
                    <a:lstStyle/>
                    <a:p>
                      <a:r>
                        <a:rPr lang="en-US" sz="1800" b="0" i="0" u="none" strike="noStrike" kern="1200" baseline="0" dirty="0">
                          <a:solidFill>
                            <a:schemeClr val="dk1"/>
                          </a:solidFill>
                          <a:latin typeface="+mn-lt"/>
                          <a:ea typeface="+mn-ea"/>
                          <a:cs typeface="+mn-cs"/>
                        </a:rPr>
                        <a:t>Sample</a:t>
                      </a:r>
                    </a:p>
                    <a:p>
                      <a:r>
                        <a:rPr lang="en-US" sz="1800" b="0" i="0" u="none" strike="noStrike" kern="1200" baseline="0" dirty="0">
                          <a:solidFill>
                            <a:schemeClr val="dk1"/>
                          </a:solidFill>
                          <a:latin typeface="+mn-lt"/>
                          <a:ea typeface="+mn-ea"/>
                          <a:cs typeface="+mn-cs"/>
                        </a:rPr>
                        <a:t>environment</a:t>
                      </a:r>
                      <a:endParaRPr lang="en-US" dirty="0"/>
                    </a:p>
                  </a:txBody>
                  <a:tcPr/>
                </a:tc>
                <a:tc>
                  <a:txBody>
                    <a:bodyPr/>
                    <a:lstStyle/>
                    <a:p>
                      <a:r>
                        <a:rPr lang="en-US" dirty="0"/>
                        <a:t>Any</a:t>
                      </a:r>
                    </a:p>
                  </a:txBody>
                  <a:tcPr/>
                </a:tc>
                <a:tc>
                  <a:txBody>
                    <a:bodyPr/>
                    <a:lstStyle/>
                    <a:p>
                      <a:r>
                        <a:rPr lang="en-US" dirty="0"/>
                        <a:t>Typically vacuum</a:t>
                      </a:r>
                    </a:p>
                  </a:txBody>
                  <a:tcPr/>
                </a:tc>
                <a:tc>
                  <a:txBody>
                    <a:bodyPr/>
                    <a:lstStyle/>
                    <a:p>
                      <a:r>
                        <a:rPr lang="en-US" dirty="0"/>
                        <a:t>Typically Vacuum</a:t>
                      </a:r>
                    </a:p>
                  </a:txBody>
                  <a:tcPr/>
                </a:tc>
                <a:tc>
                  <a:txBody>
                    <a:bodyPr/>
                    <a:lstStyle/>
                    <a:p>
                      <a:r>
                        <a:rPr lang="en-US" dirty="0"/>
                        <a:t>Vacuum</a:t>
                      </a:r>
                    </a:p>
                  </a:txBody>
                  <a:tcPr/>
                </a:tc>
                <a:extLst>
                  <a:ext uri="{0D108BD9-81ED-4DB2-BD59-A6C34878D82A}">
                    <a16:rowId xmlns:a16="http://schemas.microsoft.com/office/drawing/2014/main" val="63779023"/>
                  </a:ext>
                </a:extLst>
              </a:tr>
              <a:tr h="370840">
                <a:tc>
                  <a:txBody>
                    <a:bodyPr/>
                    <a:lstStyle/>
                    <a:p>
                      <a:r>
                        <a:rPr lang="en-US" sz="1800" b="0" i="0" u="none" strike="noStrike" kern="1200" baseline="0" dirty="0">
                          <a:solidFill>
                            <a:schemeClr val="dk1"/>
                          </a:solidFill>
                          <a:latin typeface="+mn-lt"/>
                          <a:ea typeface="+mn-ea"/>
                          <a:cs typeface="+mn-cs"/>
                        </a:rPr>
                        <a:t>Depth of field</a:t>
                      </a:r>
                      <a:endParaRPr lang="en-US" dirty="0"/>
                    </a:p>
                  </a:txBody>
                  <a:tcPr/>
                </a:tc>
                <a:tc>
                  <a:txBody>
                    <a:bodyPr/>
                    <a:lstStyle/>
                    <a:p>
                      <a:r>
                        <a:rPr lang="en-US" dirty="0"/>
                        <a:t>Poor</a:t>
                      </a:r>
                    </a:p>
                  </a:txBody>
                  <a:tcPr/>
                </a:tc>
                <a:tc>
                  <a:txBody>
                    <a:bodyPr/>
                    <a:lstStyle/>
                    <a:p>
                      <a:r>
                        <a:rPr lang="en-US" dirty="0"/>
                        <a:t>Poor</a:t>
                      </a:r>
                    </a:p>
                  </a:txBody>
                  <a:tcPr/>
                </a:tc>
                <a:tc>
                  <a:txBody>
                    <a:bodyPr/>
                    <a:lstStyle/>
                    <a:p>
                      <a:r>
                        <a:rPr lang="en-US" dirty="0"/>
                        <a:t>Good</a:t>
                      </a:r>
                    </a:p>
                  </a:txBody>
                  <a:tcPr/>
                </a:tc>
                <a:tc>
                  <a:txBody>
                    <a:bodyPr/>
                    <a:lstStyle/>
                    <a:p>
                      <a:r>
                        <a:rPr lang="en-US" dirty="0"/>
                        <a:t>Poor</a:t>
                      </a:r>
                    </a:p>
                  </a:txBody>
                  <a:tcPr/>
                </a:tc>
                <a:extLst>
                  <a:ext uri="{0D108BD9-81ED-4DB2-BD59-A6C34878D82A}">
                    <a16:rowId xmlns:a16="http://schemas.microsoft.com/office/drawing/2014/main" val="1869234983"/>
                  </a:ext>
                </a:extLst>
              </a:tr>
              <a:tr h="370840">
                <a:tc>
                  <a:txBody>
                    <a:bodyPr/>
                    <a:lstStyle/>
                    <a:p>
                      <a:r>
                        <a:rPr lang="en-US" sz="1800" b="0" i="0" u="none" strike="noStrike" kern="1200" baseline="0" dirty="0">
                          <a:solidFill>
                            <a:schemeClr val="dk1"/>
                          </a:solidFill>
                          <a:latin typeface="+mn-lt"/>
                          <a:ea typeface="+mn-ea"/>
                          <a:cs typeface="+mn-cs"/>
                        </a:rPr>
                        <a:t>Sample type</a:t>
                      </a:r>
                      <a:endParaRPr lang="en-US" dirty="0"/>
                    </a:p>
                  </a:txBody>
                  <a:tcPr/>
                </a:tc>
                <a:tc>
                  <a:txBody>
                    <a:bodyPr/>
                    <a:lstStyle/>
                    <a:p>
                      <a:r>
                        <a:rPr lang="en-US" dirty="0"/>
                        <a:t>Any</a:t>
                      </a:r>
                    </a:p>
                  </a:txBody>
                  <a:tcPr/>
                </a:tc>
                <a:tc>
                  <a:txBody>
                    <a:bodyPr/>
                    <a:lstStyle/>
                    <a:p>
                      <a:r>
                        <a:rPr lang="en-US" dirty="0"/>
                        <a:t>Conductive </a:t>
                      </a:r>
                    </a:p>
                  </a:txBody>
                  <a:tcPr/>
                </a:tc>
                <a:tc>
                  <a:txBody>
                    <a:bodyPr/>
                    <a:lstStyle/>
                    <a:p>
                      <a:r>
                        <a:rPr lang="en-US" dirty="0"/>
                        <a:t>Conductive</a:t>
                      </a:r>
                    </a:p>
                  </a:txBody>
                  <a:tcPr/>
                </a:tc>
                <a:tc>
                  <a:txBody>
                    <a:bodyPr/>
                    <a:lstStyle/>
                    <a:p>
                      <a:r>
                        <a:rPr lang="en-US" dirty="0"/>
                        <a:t>Any</a:t>
                      </a:r>
                    </a:p>
                  </a:txBody>
                  <a:tcPr/>
                </a:tc>
                <a:extLst>
                  <a:ext uri="{0D108BD9-81ED-4DB2-BD59-A6C34878D82A}">
                    <a16:rowId xmlns:a16="http://schemas.microsoft.com/office/drawing/2014/main" val="3095321280"/>
                  </a:ext>
                </a:extLst>
              </a:tr>
              <a:tr h="370840">
                <a:tc>
                  <a:txBody>
                    <a:bodyPr/>
                    <a:lstStyle/>
                    <a:p>
                      <a:r>
                        <a:rPr lang="en-US" sz="1800" b="0" i="0" u="none" strike="noStrike" kern="1200" baseline="0" dirty="0">
                          <a:solidFill>
                            <a:schemeClr val="dk1"/>
                          </a:solidFill>
                          <a:latin typeface="+mn-lt"/>
                          <a:ea typeface="+mn-ea"/>
                          <a:cs typeface="+mn-cs"/>
                        </a:rPr>
                        <a:t>Time for image</a:t>
                      </a:r>
                      <a:endParaRPr lang="en-US" dirty="0"/>
                    </a:p>
                  </a:txBody>
                  <a:tcPr/>
                </a:tc>
                <a:tc>
                  <a:txBody>
                    <a:bodyPr/>
                    <a:lstStyle/>
                    <a:p>
                      <a:r>
                        <a:rPr lang="en-US" dirty="0"/>
                        <a:t>2-5 min</a:t>
                      </a:r>
                    </a:p>
                  </a:txBody>
                  <a:tcPr/>
                </a:tc>
                <a:tc>
                  <a:txBody>
                    <a:bodyPr/>
                    <a:lstStyle/>
                    <a:p>
                      <a:r>
                        <a:rPr lang="en-US" dirty="0"/>
                        <a:t>2-5 min</a:t>
                      </a:r>
                    </a:p>
                  </a:txBody>
                  <a:tcPr/>
                </a:tc>
                <a:tc>
                  <a:txBody>
                    <a:bodyPr/>
                    <a:lstStyle/>
                    <a:p>
                      <a:r>
                        <a:rPr lang="en-US" dirty="0"/>
                        <a:t>0.1-1 min</a:t>
                      </a:r>
                    </a:p>
                  </a:txBody>
                  <a:tcPr/>
                </a:tc>
                <a:tc>
                  <a:txBody>
                    <a:bodyPr/>
                    <a:lstStyle/>
                    <a:p>
                      <a:r>
                        <a:rPr lang="en-US" dirty="0"/>
                        <a:t>0.1-1 min</a:t>
                      </a:r>
                    </a:p>
                  </a:txBody>
                  <a:tcPr/>
                </a:tc>
                <a:extLst>
                  <a:ext uri="{0D108BD9-81ED-4DB2-BD59-A6C34878D82A}">
                    <a16:rowId xmlns:a16="http://schemas.microsoft.com/office/drawing/2014/main" val="628470996"/>
                  </a:ext>
                </a:extLst>
              </a:tr>
              <a:tr h="370840">
                <a:tc>
                  <a:txBody>
                    <a:bodyPr/>
                    <a:lstStyle/>
                    <a:p>
                      <a:r>
                        <a:rPr lang="en-US" sz="1800" b="0" i="0" u="none" strike="noStrike" kern="1200" baseline="0" dirty="0">
                          <a:solidFill>
                            <a:schemeClr val="dk1"/>
                          </a:solidFill>
                          <a:latin typeface="+mn-lt"/>
                          <a:ea typeface="+mn-ea"/>
                          <a:cs typeface="+mn-cs"/>
                        </a:rPr>
                        <a:t>Maximum field of</a:t>
                      </a:r>
                    </a:p>
                    <a:p>
                      <a:r>
                        <a:rPr lang="en-US" sz="1800" b="0" i="0" u="none" strike="noStrike" kern="1200" baseline="0" dirty="0">
                          <a:solidFill>
                            <a:schemeClr val="dk1"/>
                          </a:solidFill>
                          <a:latin typeface="+mn-lt"/>
                          <a:ea typeface="+mn-ea"/>
                          <a:cs typeface="+mn-cs"/>
                        </a:rPr>
                        <a:t>view</a:t>
                      </a:r>
                      <a:endParaRPr lang="en-US" dirty="0"/>
                    </a:p>
                  </a:txBody>
                  <a:tcPr/>
                </a:tc>
                <a:tc>
                  <a:txBody>
                    <a:bodyPr/>
                    <a:lstStyle/>
                    <a:p>
                      <a:r>
                        <a:rPr lang="en-US" dirty="0"/>
                        <a:t>100 um</a:t>
                      </a:r>
                    </a:p>
                  </a:txBody>
                  <a:tcPr/>
                </a:tc>
                <a:tc>
                  <a:txBody>
                    <a:bodyPr/>
                    <a:lstStyle/>
                    <a:p>
                      <a:r>
                        <a:rPr lang="en-US" dirty="0"/>
                        <a:t>100 um</a:t>
                      </a:r>
                    </a:p>
                  </a:txBody>
                  <a:tcPr/>
                </a:tc>
                <a:tc>
                  <a:txBody>
                    <a:bodyPr/>
                    <a:lstStyle/>
                    <a:p>
                      <a:r>
                        <a:rPr lang="en-US" dirty="0"/>
                        <a:t>1mm</a:t>
                      </a:r>
                    </a:p>
                  </a:txBody>
                  <a:tcPr/>
                </a:tc>
                <a:tc>
                  <a:txBody>
                    <a:bodyPr/>
                    <a:lstStyle/>
                    <a:p>
                      <a:r>
                        <a:rPr lang="en-US" dirty="0"/>
                        <a:t>100 nm</a:t>
                      </a:r>
                    </a:p>
                  </a:txBody>
                  <a:tcPr/>
                </a:tc>
                <a:extLst>
                  <a:ext uri="{0D108BD9-81ED-4DB2-BD59-A6C34878D82A}">
                    <a16:rowId xmlns:a16="http://schemas.microsoft.com/office/drawing/2014/main" val="2987606428"/>
                  </a:ext>
                </a:extLst>
              </a:tr>
              <a:tr h="370840">
                <a:tc>
                  <a:txBody>
                    <a:bodyPr/>
                    <a:lstStyle/>
                    <a:p>
                      <a:r>
                        <a:rPr lang="en-US" sz="1800" b="0" i="0" u="none" strike="noStrike" kern="1200" baseline="0" dirty="0">
                          <a:solidFill>
                            <a:schemeClr val="dk1"/>
                          </a:solidFill>
                          <a:latin typeface="+mn-lt"/>
                          <a:ea typeface="+mn-ea"/>
                          <a:cs typeface="+mn-cs"/>
                        </a:rPr>
                        <a:t>Maximum</a:t>
                      </a:r>
                    </a:p>
                    <a:p>
                      <a:r>
                        <a:rPr lang="en-US" sz="1800" b="0" i="0" u="none" strike="noStrike" kern="1200" baseline="0" dirty="0">
                          <a:solidFill>
                            <a:schemeClr val="dk1"/>
                          </a:solidFill>
                          <a:latin typeface="+mn-lt"/>
                          <a:ea typeface="+mn-ea"/>
                          <a:cs typeface="+mn-cs"/>
                        </a:rPr>
                        <a:t>sample size</a:t>
                      </a:r>
                      <a:endParaRPr lang="en-US" dirty="0"/>
                    </a:p>
                  </a:txBody>
                  <a:tcPr/>
                </a:tc>
                <a:tc>
                  <a:txBody>
                    <a:bodyPr/>
                    <a:lstStyle/>
                    <a:p>
                      <a:r>
                        <a:rPr lang="en-US" dirty="0"/>
                        <a:t>Unlimited</a:t>
                      </a:r>
                    </a:p>
                  </a:txBody>
                  <a:tcPr/>
                </a:tc>
                <a:tc>
                  <a:txBody>
                    <a:bodyPr/>
                    <a:lstStyle/>
                    <a:p>
                      <a:r>
                        <a:rPr lang="en-US" dirty="0"/>
                        <a:t>30 mm</a:t>
                      </a:r>
                    </a:p>
                  </a:txBody>
                  <a:tcPr/>
                </a:tc>
                <a:tc>
                  <a:txBody>
                    <a:bodyPr/>
                    <a:lstStyle/>
                    <a:p>
                      <a:r>
                        <a:rPr lang="en-US" dirty="0"/>
                        <a:t>30 mm</a:t>
                      </a:r>
                    </a:p>
                  </a:txBody>
                  <a:tcPr/>
                </a:tc>
                <a:tc>
                  <a:txBody>
                    <a:bodyPr/>
                    <a:lstStyle/>
                    <a:p>
                      <a:r>
                        <a:rPr lang="en-US" dirty="0"/>
                        <a:t>2 mm</a:t>
                      </a:r>
                    </a:p>
                  </a:txBody>
                  <a:tcPr/>
                </a:tc>
                <a:extLst>
                  <a:ext uri="{0D108BD9-81ED-4DB2-BD59-A6C34878D82A}">
                    <a16:rowId xmlns:a16="http://schemas.microsoft.com/office/drawing/2014/main" val="1293886647"/>
                  </a:ext>
                </a:extLst>
              </a:tr>
              <a:tr h="370840">
                <a:tc>
                  <a:txBody>
                    <a:bodyPr/>
                    <a:lstStyle/>
                    <a:p>
                      <a:r>
                        <a:rPr lang="en-US" sz="1800" b="0" i="0" u="none" strike="noStrike" kern="1200" baseline="0" dirty="0">
                          <a:solidFill>
                            <a:schemeClr val="dk1"/>
                          </a:solidFill>
                          <a:latin typeface="+mn-lt"/>
                          <a:ea typeface="+mn-ea"/>
                          <a:cs typeface="+mn-cs"/>
                        </a:rPr>
                        <a:t>Measurements</a:t>
                      </a:r>
                      <a:endParaRPr lang="en-US" dirty="0"/>
                    </a:p>
                  </a:txBody>
                  <a:tcPr/>
                </a:tc>
                <a:tc>
                  <a:txBody>
                    <a:bodyPr/>
                    <a:lstStyle/>
                    <a:p>
                      <a:r>
                        <a:rPr lang="en-US" dirty="0"/>
                        <a:t>3 dimensional</a:t>
                      </a:r>
                    </a:p>
                  </a:txBody>
                  <a:tcPr/>
                </a:tc>
                <a:tc>
                  <a:txBody>
                    <a:bodyPr/>
                    <a:lstStyle/>
                    <a:p>
                      <a:r>
                        <a:rPr lang="en-US" dirty="0"/>
                        <a:t>3 dimensional</a:t>
                      </a:r>
                    </a:p>
                  </a:txBody>
                  <a:tcPr/>
                </a:tc>
                <a:tc>
                  <a:txBody>
                    <a:bodyPr/>
                    <a:lstStyle/>
                    <a:p>
                      <a:r>
                        <a:rPr lang="en-US" dirty="0"/>
                        <a:t>2 dimensional </a:t>
                      </a:r>
                    </a:p>
                  </a:txBody>
                  <a:tcPr/>
                </a:tc>
                <a:tc>
                  <a:txBody>
                    <a:bodyPr/>
                    <a:lstStyle/>
                    <a:p>
                      <a:r>
                        <a:rPr lang="en-US" dirty="0"/>
                        <a:t>2 dimensional</a:t>
                      </a:r>
                    </a:p>
                  </a:txBody>
                  <a:tcPr/>
                </a:tc>
                <a:extLst>
                  <a:ext uri="{0D108BD9-81ED-4DB2-BD59-A6C34878D82A}">
                    <a16:rowId xmlns:a16="http://schemas.microsoft.com/office/drawing/2014/main" val="3031486104"/>
                  </a:ext>
                </a:extLst>
              </a:tr>
            </a:tbl>
          </a:graphicData>
        </a:graphic>
      </p:graphicFrame>
    </p:spTree>
    <p:extLst>
      <p:ext uri="{BB962C8B-B14F-4D97-AF65-F5344CB8AC3E}">
        <p14:creationId xmlns:p14="http://schemas.microsoft.com/office/powerpoint/2010/main" val="339055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21131</TotalTime>
  <Words>2679</Words>
  <Application>Microsoft Macintosh PowerPoint</Application>
  <PresentationFormat>Widescreen</PresentationFormat>
  <Paragraphs>458</Paragraphs>
  <Slides>44</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ＭＳ Ｐゴシック</vt:lpstr>
      <vt:lpstr>Arial</vt:lpstr>
      <vt:lpstr>Calibri</vt:lpstr>
      <vt:lpstr>Calibri Light</vt:lpstr>
      <vt:lpstr>Cambria Math</vt:lpstr>
      <vt:lpstr>Helvetica-Narrow</vt:lpstr>
      <vt:lpstr>Helvetica-Narrow-Bold</vt:lpstr>
      <vt:lpstr>Helvetica-Narrow-Oblique</vt:lpstr>
      <vt:lpstr>Times-Bold</vt:lpstr>
      <vt:lpstr>Times-Italic</vt:lpstr>
      <vt:lpstr>Times-Roman</vt:lpstr>
      <vt:lpstr>ZapfDingbats</vt:lpstr>
      <vt:lpstr>Office Theme</vt:lpstr>
      <vt:lpstr>Scanning Probe and  Near-field Spectroscopy</vt:lpstr>
      <vt:lpstr>Autobiography</vt:lpstr>
      <vt:lpstr>CINT is a LANL/SNL partnership to create a National resource for nanomaterials integration</vt:lpstr>
      <vt:lpstr>CINT users have access to unique host NNSA laboratory facilities</vt:lpstr>
      <vt:lpstr>How do we study nanostructures?</vt:lpstr>
      <vt:lpstr>The Diffraction Limit for Optical Microscopy</vt:lpstr>
      <vt:lpstr>Why is this a problem?</vt:lpstr>
      <vt:lpstr>Breaking the diffraction limit with non-optical microscopy</vt:lpstr>
      <vt:lpstr>A comparison of nanoimaging techniques</vt:lpstr>
      <vt:lpstr>Early Scanning Probes</vt:lpstr>
      <vt:lpstr>Enabling nanoscale motion: piezoelectronics</vt:lpstr>
      <vt:lpstr>Scanning with nanometer resolution today</vt:lpstr>
      <vt:lpstr>The Topografiner</vt:lpstr>
      <vt:lpstr>Development of STM</vt:lpstr>
      <vt:lpstr>Scanning Tunneling Microscopy</vt:lpstr>
      <vt:lpstr>Maintaining Close Tip-Sample Separation: PID Feedback Control</vt:lpstr>
      <vt:lpstr>Scanning Insulating Surfaces: Atomic Force Microscopy</vt:lpstr>
      <vt:lpstr>Continued Development of AFM</vt:lpstr>
      <vt:lpstr>Ingredients of Modern Atomic Force Microscopy</vt:lpstr>
      <vt:lpstr>Vibration Isolation</vt:lpstr>
      <vt:lpstr>Anti-Resonant Vibration Isolation</vt:lpstr>
      <vt:lpstr>Creating a Sharp Probe using etching</vt:lpstr>
      <vt:lpstr>What do AFM probes look like in practice?</vt:lpstr>
      <vt:lpstr>Sensing Deflection of a Cantilever</vt:lpstr>
      <vt:lpstr>Contact Mode Atomic Force Microscopy</vt:lpstr>
      <vt:lpstr>Tapping Mode AFM</vt:lpstr>
      <vt:lpstr>Modeling an AFM cantilever as a spring</vt:lpstr>
      <vt:lpstr>Modeling AFM: Damped driven Harmonic Oscillator</vt:lpstr>
      <vt:lpstr>Adding Piezo Driving</vt:lpstr>
      <vt:lpstr>Adding Damping</vt:lpstr>
      <vt:lpstr>Quality Factor</vt:lpstr>
      <vt:lpstr>How Surface Forces Affect our Resonance</vt:lpstr>
      <vt:lpstr>How Surface Forces Affect our Resonance 2</vt:lpstr>
      <vt:lpstr>Extracting Force Information: Lift Mode</vt:lpstr>
      <vt:lpstr>Conceptual Design of an Atomic Force Microscope</vt:lpstr>
      <vt:lpstr>Mapping Topography using AFM</vt:lpstr>
      <vt:lpstr>Characterizing forces above a surface</vt:lpstr>
      <vt:lpstr>Magnetic Force Microscopy</vt:lpstr>
      <vt:lpstr>Electrostatic Force Microscopy</vt:lpstr>
      <vt:lpstr>Photo-Induced Force Microscopy</vt:lpstr>
      <vt:lpstr>Near-field Optical Spectroscopy</vt:lpstr>
      <vt:lpstr>Nanomechanical Mapping</vt:lpstr>
      <vt:lpstr>Overview</vt:lpstr>
      <vt:lpstr>Questions/Assignment: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Jones</dc:creator>
  <cp:lastModifiedBy>Andrew Jones</cp:lastModifiedBy>
  <cp:revision>50</cp:revision>
  <dcterms:created xsi:type="dcterms:W3CDTF">2021-06-12T21:49:17Z</dcterms:created>
  <dcterms:modified xsi:type="dcterms:W3CDTF">2022-06-30T14:37:46Z</dcterms:modified>
</cp:coreProperties>
</file>