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93" r:id="rId2"/>
  </p:sldMasterIdLst>
  <p:notesMasterIdLst>
    <p:notesMasterId r:id="rId79"/>
  </p:notesMasterIdLst>
  <p:handoutMasterIdLst>
    <p:handoutMasterId r:id="rId80"/>
  </p:handoutMasterIdLst>
  <p:sldIdLst>
    <p:sldId id="277" r:id="rId3"/>
    <p:sldId id="513" r:id="rId4"/>
    <p:sldId id="512" r:id="rId5"/>
    <p:sldId id="488" r:id="rId6"/>
    <p:sldId id="489" r:id="rId7"/>
    <p:sldId id="490" r:id="rId8"/>
    <p:sldId id="491" r:id="rId9"/>
    <p:sldId id="496" r:id="rId10"/>
    <p:sldId id="492" r:id="rId11"/>
    <p:sldId id="493" r:id="rId12"/>
    <p:sldId id="494" r:id="rId13"/>
    <p:sldId id="495" r:id="rId14"/>
    <p:sldId id="497" r:id="rId15"/>
    <p:sldId id="498" r:id="rId16"/>
    <p:sldId id="504" r:id="rId17"/>
    <p:sldId id="499" r:id="rId18"/>
    <p:sldId id="500" r:id="rId19"/>
    <p:sldId id="501" r:id="rId20"/>
    <p:sldId id="502" r:id="rId21"/>
    <p:sldId id="508" r:id="rId22"/>
    <p:sldId id="505" r:id="rId23"/>
    <p:sldId id="509" r:id="rId24"/>
    <p:sldId id="510" r:id="rId25"/>
    <p:sldId id="511" r:id="rId26"/>
    <p:sldId id="514" r:id="rId27"/>
    <p:sldId id="552" r:id="rId28"/>
    <p:sldId id="553" r:id="rId29"/>
    <p:sldId id="519" r:id="rId30"/>
    <p:sldId id="554" r:id="rId31"/>
    <p:sldId id="555" r:id="rId32"/>
    <p:sldId id="515" r:id="rId33"/>
    <p:sldId id="516" r:id="rId34"/>
    <p:sldId id="517" r:id="rId35"/>
    <p:sldId id="532" r:id="rId36"/>
    <p:sldId id="539" r:id="rId37"/>
    <p:sldId id="540" r:id="rId38"/>
    <p:sldId id="533" r:id="rId39"/>
    <p:sldId id="520" r:id="rId40"/>
    <p:sldId id="556" r:id="rId41"/>
    <p:sldId id="557" r:id="rId42"/>
    <p:sldId id="523" r:id="rId43"/>
    <p:sldId id="525" r:id="rId44"/>
    <p:sldId id="522" r:id="rId45"/>
    <p:sldId id="524" r:id="rId46"/>
    <p:sldId id="521" r:id="rId47"/>
    <p:sldId id="526" r:id="rId48"/>
    <p:sldId id="528" r:id="rId49"/>
    <p:sldId id="536" r:id="rId50"/>
    <p:sldId id="535" r:id="rId51"/>
    <p:sldId id="538" r:id="rId52"/>
    <p:sldId id="529" r:id="rId53"/>
    <p:sldId id="531" r:id="rId54"/>
    <p:sldId id="541" r:id="rId55"/>
    <p:sldId id="542" r:id="rId56"/>
    <p:sldId id="543" r:id="rId57"/>
    <p:sldId id="562" r:id="rId58"/>
    <p:sldId id="564" r:id="rId59"/>
    <p:sldId id="563" r:id="rId60"/>
    <p:sldId id="544" r:id="rId61"/>
    <p:sldId id="565" r:id="rId62"/>
    <p:sldId id="566" r:id="rId63"/>
    <p:sldId id="567" r:id="rId64"/>
    <p:sldId id="545" r:id="rId65"/>
    <p:sldId id="546" r:id="rId66"/>
    <p:sldId id="568" r:id="rId67"/>
    <p:sldId id="569" r:id="rId68"/>
    <p:sldId id="547" r:id="rId69"/>
    <p:sldId id="548" r:id="rId70"/>
    <p:sldId id="549" r:id="rId71"/>
    <p:sldId id="550" r:id="rId72"/>
    <p:sldId id="551" r:id="rId73"/>
    <p:sldId id="558" r:id="rId74"/>
    <p:sldId id="559" r:id="rId75"/>
    <p:sldId id="560" r:id="rId76"/>
    <p:sldId id="561" r:id="rId77"/>
    <p:sldId id="570" r:id="rId78"/>
  </p:sldIdLst>
  <p:sldSz cx="9144000" cy="5143500" type="screen16x9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D84"/>
    <a:srgbClr val="000F7E"/>
    <a:srgbClr val="C2AED1"/>
    <a:srgbClr val="FF9129"/>
    <a:srgbClr val="EB0F1E"/>
    <a:srgbClr val="0070C1"/>
    <a:srgbClr val="09198D"/>
    <a:srgbClr val="00AA64"/>
    <a:srgbClr val="1A70B8"/>
    <a:srgbClr val="0A19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1" autoAdjust="0"/>
    <p:restoredTop sz="94953"/>
  </p:normalViewPr>
  <p:slideViewPr>
    <p:cSldViewPr snapToGrid="0" snapToObjects="1" showGuides="1">
      <p:cViewPr varScale="1">
        <p:scale>
          <a:sx n="71" d="100"/>
          <a:sy n="71" d="100"/>
        </p:scale>
        <p:origin x="68" y="1168"/>
      </p:cViewPr>
      <p:guideLst>
        <p:guide/>
        <p:guide orient="horz" pos="1620"/>
      </p:guideLst>
    </p:cSldViewPr>
  </p:slideViewPr>
  <p:outlineViewPr>
    <p:cViewPr>
      <p:scale>
        <a:sx n="33" d="100"/>
        <a:sy n="33" d="100"/>
      </p:scale>
      <p:origin x="0" y="-381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 showGuides="1">
      <p:cViewPr varScale="1">
        <p:scale>
          <a:sx n="90" d="100"/>
          <a:sy n="90" d="100"/>
        </p:scale>
        <p:origin x="384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tableStyles" Target="tableStyle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CE6B804-3E45-364D-A045-BB358CB8E6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8BAC92-B99D-FF4D-A990-D686745CA7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F05749E-04CE-F245-A958-C4F030697BC8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D6A46C-39E5-FF4C-9921-815AC4BE943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EFC7B7-2133-5C4A-AC28-C1AA9FF1AC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D9CEA21-F2A0-454B-B622-7D3A8835A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69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B3F264E-8066-E947-B6B5-B5BD434D7B6B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AD8D52D-A3F1-4B43-9554-93E43582D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3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8D52D-A3F1-4B43-9554-93E43582DB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34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FE1AF-9369-679C-4A95-A30EEAA59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5441A6-1F1C-BD52-0C27-38E753B4A9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1FCAB07D-2DBE-C983-E4AB-C8A1880B5B8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It tells us:</a:t>
                </a:r>
              </a:p>
              <a:p>
                <a:r>
                  <a:rPr lang="en-US" dirty="0"/>
                  <a:t>Energy </a:t>
                </a:r>
              </a:p>
              <a:p>
                <a:r>
                  <a:rPr lang="en-US" dirty="0"/>
                  <a:t>Momentum </a:t>
                </a:r>
              </a:p>
              <a:p>
                <a:r>
                  <a:rPr lang="en-US" dirty="0"/>
                  <a:t>Lifetime </a:t>
                </a:r>
              </a:p>
              <a:p>
                <a:r>
                  <a:rPr lang="en-US" dirty="0"/>
                  <a:t>Spectral weight</a:t>
                </a:r>
              </a:p>
              <a:p>
                <a:endParaRPr lang="en-US" dirty="0"/>
              </a:p>
              <a:p>
                <a:r>
                  <a:rPr lang="en-US" dirty="0"/>
                  <a:t>If we could measure </a:t>
                </a:r>
                <a14:m>
                  <m:oMath xmlns:m="http://schemas.openxmlformats.org/officeDocument/2006/math">
                    <m:r>
                      <a:rPr lang="en-US" sz="900" i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m:t>𝐴</m:t>
                    </m:r>
                    <m:d>
                      <m:dPr>
                        <m:sepChr m:val=","/>
                        <m:ctrlPr>
                          <a:rPr lang="en-US" sz="900" i="1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n-US" sz="900" b="1" i="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  <m:t>𝐤</m:t>
                        </m:r>
                      </m:e>
                      <m:e>
                        <m:r>
                          <a:rPr lang="en-US" sz="900" b="0" i="1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dirty="0"/>
                  <a:t>, we could directly observe many-body physics.</a:t>
                </a:r>
              </a:p>
            </p:txBody>
          </p:sp>
        </mc:Choice>
        <mc:Fallback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1FCAB07D-2DBE-C983-E4AB-C8A1880B5B8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It tells us:</a:t>
                </a:r>
              </a:p>
              <a:p>
                <a:r>
                  <a:rPr lang="en-US" dirty="0"/>
                  <a:t>Energy </a:t>
                </a:r>
              </a:p>
              <a:p>
                <a:r>
                  <a:rPr lang="en-US" dirty="0"/>
                  <a:t>Momentum </a:t>
                </a:r>
              </a:p>
              <a:p>
                <a:r>
                  <a:rPr lang="en-US" dirty="0"/>
                  <a:t>Lifetime </a:t>
                </a:r>
              </a:p>
              <a:p>
                <a:r>
                  <a:rPr lang="en-US" dirty="0"/>
                  <a:t>Spectral weight</a:t>
                </a:r>
              </a:p>
              <a:p>
                <a:endParaRPr lang="en-US" dirty="0"/>
              </a:p>
              <a:p>
                <a:r>
                  <a:rPr lang="en-US" dirty="0"/>
                  <a:t>If we could measure </a:t>
                </a:r>
                <a:r>
                  <a:rPr lang="en-US" sz="9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𝐴(</a:t>
                </a:r>
                <a:r>
                  <a:rPr lang="en-US" sz="900" b="1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𝐤ⓜ,</a:t>
                </a:r>
                <a:r>
                  <a:rPr lang="en-US" sz="900" b="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𝜔)</a:t>
                </a:r>
                <a:r>
                  <a:rPr lang="en-US" dirty="0"/>
                  <a:t>, we could directly observe many-body physics.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A4C5C8-2BCF-8AAF-6A42-FAFFB64244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8D52D-A3F1-4B43-9554-93E43582DB8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87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936D7F-9C71-EC57-6AA0-B59F3375E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557DC1-8C4C-B308-91E6-2D8ADD7432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2908125F-B279-2911-7095-707CD223DEE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It tells us:</a:t>
                </a:r>
              </a:p>
              <a:p>
                <a:r>
                  <a:rPr lang="en-US" dirty="0"/>
                  <a:t>Energy </a:t>
                </a:r>
              </a:p>
              <a:p>
                <a:r>
                  <a:rPr lang="en-US" dirty="0"/>
                  <a:t>Momentum </a:t>
                </a:r>
              </a:p>
              <a:p>
                <a:r>
                  <a:rPr lang="en-US" dirty="0"/>
                  <a:t>Lifetime </a:t>
                </a:r>
              </a:p>
              <a:p>
                <a:r>
                  <a:rPr lang="en-US" dirty="0"/>
                  <a:t>Spectral weight</a:t>
                </a:r>
              </a:p>
              <a:p>
                <a:endParaRPr lang="en-US" dirty="0"/>
              </a:p>
              <a:p>
                <a:r>
                  <a:rPr lang="en-US" dirty="0"/>
                  <a:t>If we could measure </a:t>
                </a:r>
                <a14:m>
                  <m:oMath xmlns:m="http://schemas.openxmlformats.org/officeDocument/2006/math">
                    <m:r>
                      <a:rPr lang="en-US" sz="9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</m:t>
                    </m:r>
                    <m:d>
                      <m:dPr>
                        <m:sepChr m:val=","/>
                        <m:ctrlPr>
                          <a:rPr lang="en-US" sz="9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n-US" sz="900" b="1" i="0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𝐤</m:t>
                        </m:r>
                      </m:e>
                      <m:e>
                        <m:r>
                          <a:rPr lang="en-US" sz="900" b="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dirty="0"/>
                  <a:t>, we could directly observe many-body physics.</a:t>
                </a:r>
              </a:p>
            </p:txBody>
          </p:sp>
        </mc:Choice>
        <mc:Fallback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2908125F-B279-2911-7095-707CD223DEE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It tells us:</a:t>
                </a:r>
              </a:p>
              <a:p>
                <a:r>
                  <a:rPr lang="en-US" dirty="0"/>
                  <a:t>Energy </a:t>
                </a:r>
              </a:p>
              <a:p>
                <a:r>
                  <a:rPr lang="en-US" dirty="0"/>
                  <a:t>Momentum </a:t>
                </a:r>
              </a:p>
              <a:p>
                <a:r>
                  <a:rPr lang="en-US" dirty="0"/>
                  <a:t>Lifetime </a:t>
                </a:r>
              </a:p>
              <a:p>
                <a:r>
                  <a:rPr lang="en-US" dirty="0"/>
                  <a:t>Spectral weight</a:t>
                </a:r>
              </a:p>
              <a:p>
                <a:endParaRPr lang="en-US" dirty="0"/>
              </a:p>
              <a:p>
                <a:r>
                  <a:rPr lang="en-US" dirty="0"/>
                  <a:t>If we could measure </a:t>
                </a:r>
                <a:r>
                  <a:rPr lang="en-US" sz="900" i="0" kern="120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𝐴(</a:t>
                </a:r>
                <a:r>
                  <a:rPr lang="en-US" sz="900" b="1" i="0" kern="120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𝐤ⓜ,</a:t>
                </a:r>
                <a:r>
                  <a:rPr lang="en-US" sz="900" b="0" i="0" kern="120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𝜔)</a:t>
                </a:r>
                <a:r>
                  <a:rPr lang="en-US" dirty="0"/>
                  <a:t>, we could directly observe many-body physics.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B518E-6ADC-A077-A8C2-94368F3657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8D52D-A3F1-4B43-9554-93E43582DB8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58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In-plane momentum is conserved throughout the photoemission process due to in-plane periodicity modulo an </a:t>
            </a:r>
            <a:r>
              <a:rPr lang="en-US" dirty="0" err="1"/>
              <a:t>inplane</a:t>
            </a:r>
            <a:r>
              <a:rPr lang="en-US" dirty="0"/>
              <a:t> reciprocal lattice vector… the orthogonal component is not conserved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8D52D-A3F1-4B43-9554-93E43582DB8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216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8A6AE-4457-0550-D74C-726F04E4E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41139E-7051-1AB3-53EA-011D1A76C3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F71013F6-DE63-5149-9F97-5E6B1F30655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It tells us:</a:t>
                </a:r>
              </a:p>
              <a:p>
                <a:r>
                  <a:rPr lang="en-US" dirty="0"/>
                  <a:t>Energy </a:t>
                </a:r>
              </a:p>
              <a:p>
                <a:r>
                  <a:rPr lang="en-US" dirty="0"/>
                  <a:t>Momentum </a:t>
                </a:r>
              </a:p>
              <a:p>
                <a:r>
                  <a:rPr lang="en-US" dirty="0"/>
                  <a:t>Lifetime </a:t>
                </a:r>
              </a:p>
              <a:p>
                <a:r>
                  <a:rPr lang="en-US" dirty="0"/>
                  <a:t>Spectral weight</a:t>
                </a:r>
              </a:p>
              <a:p>
                <a:endParaRPr lang="en-US" dirty="0"/>
              </a:p>
              <a:p>
                <a:r>
                  <a:rPr lang="en-US" dirty="0"/>
                  <a:t>If we could measure </a:t>
                </a:r>
                <a14:m>
                  <m:oMath xmlns:m="http://schemas.openxmlformats.org/officeDocument/2006/math">
                    <m:r>
                      <a:rPr lang="en-US" sz="9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</m:t>
                    </m:r>
                    <m:d>
                      <m:dPr>
                        <m:sepChr m:val=","/>
                        <m:ctrlPr>
                          <a:rPr lang="en-US" sz="9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n-US" sz="900" b="1" i="0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𝐤</m:t>
                        </m:r>
                      </m:e>
                      <m:e>
                        <m:r>
                          <a:rPr lang="en-US" sz="900" b="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dirty="0"/>
                  <a:t>, we could directly observe many-body physics.</a:t>
                </a:r>
              </a:p>
            </p:txBody>
          </p:sp>
        </mc:Choice>
        <mc:Fallback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F71013F6-DE63-5149-9F97-5E6B1F30655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It tells us:</a:t>
                </a:r>
              </a:p>
              <a:p>
                <a:r>
                  <a:rPr lang="en-US" dirty="0"/>
                  <a:t>Energy </a:t>
                </a:r>
              </a:p>
              <a:p>
                <a:r>
                  <a:rPr lang="en-US" dirty="0"/>
                  <a:t>Momentum </a:t>
                </a:r>
              </a:p>
              <a:p>
                <a:r>
                  <a:rPr lang="en-US" dirty="0"/>
                  <a:t>Lifetime </a:t>
                </a:r>
              </a:p>
              <a:p>
                <a:r>
                  <a:rPr lang="en-US" dirty="0"/>
                  <a:t>Spectral weight</a:t>
                </a:r>
              </a:p>
              <a:p>
                <a:endParaRPr lang="en-US" dirty="0"/>
              </a:p>
              <a:p>
                <a:r>
                  <a:rPr lang="en-US" dirty="0"/>
                  <a:t>If we could measure </a:t>
                </a:r>
                <a:r>
                  <a:rPr lang="en-US" sz="900" i="0" kern="120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𝐴(</a:t>
                </a:r>
                <a:r>
                  <a:rPr lang="en-US" sz="900" b="1" i="0" kern="120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𝐤ⓜ,</a:t>
                </a:r>
                <a:r>
                  <a:rPr lang="en-US" sz="900" b="0" i="0" kern="120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𝜔)</a:t>
                </a:r>
                <a:r>
                  <a:rPr lang="en-US" dirty="0"/>
                  <a:t>, we could directly observe many-body physics.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C349E2-17F9-58AD-1C49-CDC5424AAB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8D52D-A3F1-4B43-9554-93E43582DB8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82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7D49A-A415-AE50-DB69-74CDF31B0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7E5110-BC83-C5F3-5E5C-1ADFA5B044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8FA858CF-F284-8320-4379-0B340DB869B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It tells us:</a:t>
                </a:r>
              </a:p>
              <a:p>
                <a:r>
                  <a:rPr lang="en-US" dirty="0"/>
                  <a:t>Energy </a:t>
                </a:r>
              </a:p>
              <a:p>
                <a:r>
                  <a:rPr lang="en-US" dirty="0"/>
                  <a:t>Momentum </a:t>
                </a:r>
              </a:p>
              <a:p>
                <a:r>
                  <a:rPr lang="en-US" dirty="0"/>
                  <a:t>Lifetime </a:t>
                </a:r>
              </a:p>
              <a:p>
                <a:r>
                  <a:rPr lang="en-US" dirty="0"/>
                  <a:t>Spectral weight</a:t>
                </a:r>
              </a:p>
              <a:p>
                <a:endParaRPr lang="en-US" dirty="0"/>
              </a:p>
              <a:p>
                <a:r>
                  <a:rPr lang="en-US" dirty="0"/>
                  <a:t>If we could measure </a:t>
                </a:r>
                <a14:m>
                  <m:oMath xmlns:m="http://schemas.openxmlformats.org/officeDocument/2006/math">
                    <m:r>
                      <a:rPr lang="en-US" sz="9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</m:t>
                    </m:r>
                    <m:d>
                      <m:dPr>
                        <m:sepChr m:val=","/>
                        <m:ctrlPr>
                          <a:rPr lang="en-US" sz="9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n-US" sz="900" b="1" i="0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𝐤</m:t>
                        </m:r>
                      </m:e>
                      <m:e>
                        <m:r>
                          <a:rPr lang="en-US" sz="900" b="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dirty="0"/>
                  <a:t>, we could directly observe many-body physics.</a:t>
                </a:r>
              </a:p>
            </p:txBody>
          </p:sp>
        </mc:Choice>
        <mc:Fallback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8FA858CF-F284-8320-4379-0B340DB869B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It tells us:</a:t>
                </a:r>
              </a:p>
              <a:p>
                <a:r>
                  <a:rPr lang="en-US" dirty="0"/>
                  <a:t>Energy </a:t>
                </a:r>
              </a:p>
              <a:p>
                <a:r>
                  <a:rPr lang="en-US" dirty="0"/>
                  <a:t>Momentum </a:t>
                </a:r>
              </a:p>
              <a:p>
                <a:r>
                  <a:rPr lang="en-US" dirty="0"/>
                  <a:t>Lifetime </a:t>
                </a:r>
              </a:p>
              <a:p>
                <a:r>
                  <a:rPr lang="en-US" dirty="0"/>
                  <a:t>Spectral weight</a:t>
                </a:r>
              </a:p>
              <a:p>
                <a:endParaRPr lang="en-US" dirty="0"/>
              </a:p>
              <a:p>
                <a:r>
                  <a:rPr lang="en-US" dirty="0"/>
                  <a:t>If we could measure </a:t>
                </a:r>
                <a:r>
                  <a:rPr lang="en-US" sz="900" i="0" kern="120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𝐴(</a:t>
                </a:r>
                <a:r>
                  <a:rPr lang="en-US" sz="900" b="1" i="0" kern="120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𝐤ⓜ,</a:t>
                </a:r>
                <a:r>
                  <a:rPr lang="en-US" sz="900" b="0" i="0" kern="120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𝜔)</a:t>
                </a:r>
                <a:r>
                  <a:rPr lang="en-US" dirty="0"/>
                  <a:t>, we could directly observe many-body physics.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FCE20F-A1BC-EECE-C9A0-C50C3956DC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8D52D-A3F1-4B43-9554-93E43582DB8E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185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A923F-8B86-3712-DD33-3A46F64FE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7C9E30-A0AA-0336-91DF-4A0D36DB34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BB470F56-580C-6E1E-372F-67F806E9499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It tells us:</a:t>
                </a:r>
              </a:p>
              <a:p>
                <a:r>
                  <a:rPr lang="en-US" dirty="0"/>
                  <a:t>Energy </a:t>
                </a:r>
              </a:p>
              <a:p>
                <a:r>
                  <a:rPr lang="en-US" dirty="0"/>
                  <a:t>Momentum </a:t>
                </a:r>
              </a:p>
              <a:p>
                <a:r>
                  <a:rPr lang="en-US" dirty="0"/>
                  <a:t>Lifetime </a:t>
                </a:r>
              </a:p>
              <a:p>
                <a:r>
                  <a:rPr lang="en-US" dirty="0"/>
                  <a:t>Spectral weight</a:t>
                </a:r>
              </a:p>
              <a:p>
                <a:endParaRPr lang="en-US" dirty="0"/>
              </a:p>
              <a:p>
                <a:r>
                  <a:rPr lang="en-US" dirty="0"/>
                  <a:t>If we could measure </a:t>
                </a:r>
                <a14:m>
                  <m:oMath xmlns:m="http://schemas.openxmlformats.org/officeDocument/2006/math">
                    <m:r>
                      <a:rPr lang="en-US" sz="9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</m:t>
                    </m:r>
                    <m:d>
                      <m:dPr>
                        <m:sepChr m:val=","/>
                        <m:ctrlPr>
                          <a:rPr lang="en-US" sz="9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n-US" sz="900" b="1" i="0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𝐤</m:t>
                        </m:r>
                      </m:e>
                      <m:e>
                        <m:r>
                          <a:rPr lang="en-US" sz="900" b="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dirty="0"/>
                  <a:t>, we could directly observe many-body physics.</a:t>
                </a:r>
              </a:p>
            </p:txBody>
          </p:sp>
        </mc:Choice>
        <mc:Fallback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BB470F56-580C-6E1E-372F-67F806E9499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It tells us:</a:t>
                </a:r>
              </a:p>
              <a:p>
                <a:r>
                  <a:rPr lang="en-US" dirty="0"/>
                  <a:t>Energy </a:t>
                </a:r>
              </a:p>
              <a:p>
                <a:r>
                  <a:rPr lang="en-US" dirty="0"/>
                  <a:t>Momentum </a:t>
                </a:r>
              </a:p>
              <a:p>
                <a:r>
                  <a:rPr lang="en-US" dirty="0"/>
                  <a:t>Lifetime </a:t>
                </a:r>
              </a:p>
              <a:p>
                <a:r>
                  <a:rPr lang="en-US" dirty="0"/>
                  <a:t>Spectral weight</a:t>
                </a:r>
              </a:p>
              <a:p>
                <a:endParaRPr lang="en-US" dirty="0"/>
              </a:p>
              <a:p>
                <a:r>
                  <a:rPr lang="en-US" dirty="0"/>
                  <a:t>If we could measure </a:t>
                </a:r>
                <a:r>
                  <a:rPr lang="en-US" sz="900" i="0" kern="120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𝐴(</a:t>
                </a:r>
                <a:r>
                  <a:rPr lang="en-US" sz="900" b="1" i="0" kern="120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𝐤ⓜ,</a:t>
                </a:r>
                <a:r>
                  <a:rPr lang="en-US" sz="900" b="0" i="0" kern="120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𝜔)</a:t>
                </a:r>
                <a:r>
                  <a:rPr lang="en-US" dirty="0"/>
                  <a:t>, we could directly observe many-body physics.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5026CA-2078-A639-C3CC-35F3D46380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8D52D-A3F1-4B43-9554-93E43582DB8E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14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14631-D5D1-B635-D279-2011062C43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66C0F0-7497-25AD-A6C1-76BFA0EC78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4592585D-A159-403F-834A-B087F96B4C8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It tells us:</a:t>
                </a:r>
              </a:p>
              <a:p>
                <a:r>
                  <a:rPr lang="en-US" dirty="0"/>
                  <a:t>Energy </a:t>
                </a:r>
              </a:p>
              <a:p>
                <a:r>
                  <a:rPr lang="en-US" dirty="0"/>
                  <a:t>Momentum </a:t>
                </a:r>
              </a:p>
              <a:p>
                <a:r>
                  <a:rPr lang="en-US" dirty="0"/>
                  <a:t>Lifetime </a:t>
                </a:r>
              </a:p>
              <a:p>
                <a:r>
                  <a:rPr lang="en-US" dirty="0"/>
                  <a:t>Spectral weight</a:t>
                </a:r>
              </a:p>
              <a:p>
                <a:endParaRPr lang="en-US" dirty="0"/>
              </a:p>
              <a:p>
                <a:r>
                  <a:rPr lang="en-US" dirty="0"/>
                  <a:t>If we could measure </a:t>
                </a:r>
                <a14:m>
                  <m:oMath xmlns:m="http://schemas.openxmlformats.org/officeDocument/2006/math">
                    <m:r>
                      <a:rPr lang="en-US" sz="9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</m:t>
                    </m:r>
                    <m:d>
                      <m:dPr>
                        <m:sepChr m:val=","/>
                        <m:ctrlPr>
                          <a:rPr lang="en-US" sz="9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n-US" sz="900" b="1" i="0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𝐤</m:t>
                        </m:r>
                      </m:e>
                      <m:e>
                        <m:r>
                          <a:rPr lang="en-US" sz="900" b="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dirty="0"/>
                  <a:t>, we could directly observe many-body physics.</a:t>
                </a:r>
              </a:p>
            </p:txBody>
          </p:sp>
        </mc:Choice>
        <mc:Fallback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4592585D-A159-403F-834A-B087F96B4C8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It tells us:</a:t>
                </a:r>
              </a:p>
              <a:p>
                <a:r>
                  <a:rPr lang="en-US" dirty="0"/>
                  <a:t>Energy </a:t>
                </a:r>
              </a:p>
              <a:p>
                <a:r>
                  <a:rPr lang="en-US" dirty="0"/>
                  <a:t>Momentum </a:t>
                </a:r>
              </a:p>
              <a:p>
                <a:r>
                  <a:rPr lang="en-US" dirty="0"/>
                  <a:t>Lifetime </a:t>
                </a:r>
              </a:p>
              <a:p>
                <a:r>
                  <a:rPr lang="en-US" dirty="0"/>
                  <a:t>Spectral weight</a:t>
                </a:r>
              </a:p>
              <a:p>
                <a:endParaRPr lang="en-US" dirty="0"/>
              </a:p>
              <a:p>
                <a:r>
                  <a:rPr lang="en-US" dirty="0"/>
                  <a:t>If we could measure </a:t>
                </a:r>
                <a:r>
                  <a:rPr lang="en-US" sz="900" i="0" kern="120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𝐴(</a:t>
                </a:r>
                <a:r>
                  <a:rPr lang="en-US" sz="900" b="1" i="0" kern="120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𝐤ⓜ,</a:t>
                </a:r>
                <a:r>
                  <a:rPr lang="en-US" sz="900" b="0" i="0" kern="120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𝜔)</a:t>
                </a:r>
                <a:r>
                  <a:rPr lang="en-US" dirty="0"/>
                  <a:t>, we could directly observe many-body physics.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1FD19E-E519-9673-7B73-77AD779DE1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8D52D-A3F1-4B43-9554-93E43582DB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86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I asked you to understand this system by tracking the trajectory of a single bird, you'd miss the point entirely. The remarkable </a:t>
            </a:r>
            <a:r>
              <a:rPr lang="en-US" dirty="0" err="1"/>
              <a:t>behaviour</a:t>
            </a:r>
            <a:r>
              <a:rPr lang="en-US" dirty="0"/>
              <a:t> emerges from the interactions between many individuals.</a:t>
            </a:r>
          </a:p>
          <a:p>
            <a:r>
              <a:rPr lang="en-US" dirty="0"/>
              <a:t>Condensed matter physics faces a similar challenge...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8D52D-A3F1-4B43-9554-93E43582DB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45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799155-0F7E-56CE-8D48-F6D721F36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CE6955-A550-8A74-A209-AC4E6E251A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CC59C1-0E5F-2456-A129-4F9AC35E08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Levitation → </a:t>
            </a:r>
            <a:r>
              <a:rPr lang="en-US" b="1" dirty="0"/>
              <a:t>correlations create macroscopic order</a:t>
            </a:r>
            <a:r>
              <a:rPr lang="en-US" dirty="0"/>
              <a:t> (superconductivity) </a:t>
            </a:r>
          </a:p>
          <a:p>
            <a:r>
              <a:rPr lang="en-US" dirty="0"/>
              <a:t>Wigner crystal → </a:t>
            </a:r>
            <a:r>
              <a:rPr lang="en-US" b="1" dirty="0"/>
              <a:t>correlations localize and organize electrons</a:t>
            </a:r>
            <a:r>
              <a:rPr lang="en-US" dirty="0"/>
              <a:t> (Mott/Wigner physics) </a:t>
            </a:r>
          </a:p>
          <a:p>
            <a:r>
              <a:rPr lang="en-US" dirty="0"/>
              <a:t>Cold atom TOF → </a:t>
            </a:r>
            <a:r>
              <a:rPr lang="en-US" b="1" dirty="0"/>
              <a:t>correlations drive phase transitions</a:t>
            </a:r>
            <a:r>
              <a:rPr lang="en-US" dirty="0"/>
              <a:t> (emergence of new states)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510236-2FB2-0290-3172-C31FC23F99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8D52D-A3F1-4B43-9554-93E43582DB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255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974C6-8C4A-5390-37E1-2C4B8D19F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89B798-03DB-ED0A-057F-72497025CF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F669D4-E4EE-2E82-174E-2CF70565AE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Levitation → </a:t>
            </a:r>
            <a:r>
              <a:rPr lang="en-US" b="1" dirty="0"/>
              <a:t>correlations create macroscopic order</a:t>
            </a:r>
            <a:r>
              <a:rPr lang="en-US" dirty="0"/>
              <a:t> (superconductivity) </a:t>
            </a:r>
          </a:p>
          <a:p>
            <a:r>
              <a:rPr lang="en-US" dirty="0"/>
              <a:t>Wigner crystal → </a:t>
            </a:r>
            <a:r>
              <a:rPr lang="en-US" b="1" dirty="0"/>
              <a:t>correlations localize and organize electrons</a:t>
            </a:r>
            <a:r>
              <a:rPr lang="en-US" dirty="0"/>
              <a:t> (Mott/Wigner physics) </a:t>
            </a:r>
          </a:p>
          <a:p>
            <a:r>
              <a:rPr lang="en-US" dirty="0"/>
              <a:t>Cold atom TOF → </a:t>
            </a:r>
            <a:r>
              <a:rPr lang="en-US" b="1" dirty="0"/>
              <a:t>correlations drive phase transitions</a:t>
            </a:r>
            <a:r>
              <a:rPr lang="en-US" dirty="0"/>
              <a:t> (emergence of new states)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CFB9F7-908F-0B9D-861B-E912133F6F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8D52D-A3F1-4B43-9554-93E43582DB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81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E27DD2-3C2E-72EF-F97E-CAD811DFE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2D979E-82E0-1C2E-61E0-5A2FB31D38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A88CE3-E335-E8C9-CC52-9BD1F07B68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Levitation → </a:t>
            </a:r>
            <a:r>
              <a:rPr lang="en-US" b="1" dirty="0"/>
              <a:t>correlations create macroscopic order</a:t>
            </a:r>
            <a:r>
              <a:rPr lang="en-US" dirty="0"/>
              <a:t> (superconductivity) </a:t>
            </a:r>
          </a:p>
          <a:p>
            <a:r>
              <a:rPr lang="en-US" dirty="0"/>
              <a:t>Wigner crystal → </a:t>
            </a:r>
            <a:r>
              <a:rPr lang="en-US" b="1" dirty="0"/>
              <a:t>correlations localize and organize electrons</a:t>
            </a:r>
            <a:r>
              <a:rPr lang="en-US" dirty="0"/>
              <a:t> (Mott/Wigner physics) </a:t>
            </a:r>
          </a:p>
          <a:p>
            <a:r>
              <a:rPr lang="en-US" dirty="0"/>
              <a:t>Cold atom TOF → </a:t>
            </a:r>
            <a:r>
              <a:rPr lang="en-US" b="1" dirty="0"/>
              <a:t>correlations drive phase transitions</a:t>
            </a:r>
            <a:r>
              <a:rPr lang="en-US" dirty="0"/>
              <a:t> (emergence of new states)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4784E-94E9-DA1D-86CF-812E5D399C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8D52D-A3F1-4B43-9554-93E43582DB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43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8DAB7-3735-486F-BBE1-7EA4AD77D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3701AA-3B20-F275-B25B-B4F115F125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C76AEF-C3AE-C239-FAFA-E184220A6C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Levitation → </a:t>
            </a:r>
            <a:r>
              <a:rPr lang="en-US" b="1" dirty="0"/>
              <a:t>correlations create macroscopic order</a:t>
            </a:r>
            <a:r>
              <a:rPr lang="en-US" dirty="0"/>
              <a:t> (superconductivity) </a:t>
            </a:r>
          </a:p>
          <a:p>
            <a:r>
              <a:rPr lang="en-US" dirty="0"/>
              <a:t>Wigner crystal → </a:t>
            </a:r>
            <a:r>
              <a:rPr lang="en-US" b="1" dirty="0"/>
              <a:t>correlations localize and organize electrons</a:t>
            </a:r>
            <a:r>
              <a:rPr lang="en-US" dirty="0"/>
              <a:t> (Mott/Wigner physics) </a:t>
            </a:r>
          </a:p>
          <a:p>
            <a:r>
              <a:rPr lang="en-US" dirty="0"/>
              <a:t>Cold atom TOF → </a:t>
            </a:r>
            <a:r>
              <a:rPr lang="en-US" b="1" dirty="0"/>
              <a:t>correlations drive phase transitions</a:t>
            </a:r>
            <a:r>
              <a:rPr lang="en-US" dirty="0"/>
              <a:t> (emergence of new states)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2DD3BB-E04E-F0D9-488C-87E065A451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8D52D-A3F1-4B43-9554-93E43582DB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92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It tells us:</a:t>
                </a:r>
              </a:p>
              <a:p>
                <a:r>
                  <a:rPr lang="en-US" dirty="0"/>
                  <a:t>Energy </a:t>
                </a:r>
              </a:p>
              <a:p>
                <a:r>
                  <a:rPr lang="en-US" dirty="0"/>
                  <a:t>Momentum </a:t>
                </a:r>
              </a:p>
              <a:p>
                <a:r>
                  <a:rPr lang="en-US" dirty="0"/>
                  <a:t>Lifetime </a:t>
                </a:r>
              </a:p>
              <a:p>
                <a:r>
                  <a:rPr lang="en-US" dirty="0"/>
                  <a:t>Spectral weight</a:t>
                </a:r>
              </a:p>
              <a:p>
                <a:endParaRPr lang="en-US" dirty="0"/>
              </a:p>
              <a:p>
                <a:r>
                  <a:rPr lang="en-US" dirty="0"/>
                  <a:t>If we could measure </a:t>
                </a:r>
                <a14:m>
                  <m:oMath xmlns:m="http://schemas.openxmlformats.org/officeDocument/2006/math">
                    <m:r>
                      <a:rPr lang="en-US" sz="900" i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m:t>𝐴</m:t>
                    </m:r>
                    <m:d>
                      <m:dPr>
                        <m:sepChr m:val=","/>
                        <m:ctrlPr>
                          <a:rPr lang="en-US" sz="900" i="1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n-US" sz="900" b="1" i="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  <m:t>𝐤</m:t>
                        </m:r>
                      </m:e>
                      <m:e>
                        <m:r>
                          <a:rPr lang="en-US" sz="900" b="0" i="1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dirty="0"/>
                  <a:t>, we could directly observe many-body physics.</a:t>
                </a:r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It tells us:</a:t>
                </a:r>
              </a:p>
              <a:p>
                <a:r>
                  <a:rPr lang="en-US" dirty="0"/>
                  <a:t>Energy </a:t>
                </a:r>
              </a:p>
              <a:p>
                <a:r>
                  <a:rPr lang="en-US" dirty="0"/>
                  <a:t>Momentum </a:t>
                </a:r>
              </a:p>
              <a:p>
                <a:r>
                  <a:rPr lang="en-US" dirty="0"/>
                  <a:t>Lifetime </a:t>
                </a:r>
              </a:p>
              <a:p>
                <a:r>
                  <a:rPr lang="en-US" dirty="0"/>
                  <a:t>Spectral weight</a:t>
                </a:r>
              </a:p>
              <a:p>
                <a:endParaRPr lang="en-US" dirty="0"/>
              </a:p>
              <a:p>
                <a:r>
                  <a:rPr lang="en-US" dirty="0"/>
                  <a:t>If we could measure </a:t>
                </a:r>
                <a:r>
                  <a:rPr lang="en-US" sz="9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𝐴(</a:t>
                </a:r>
                <a:r>
                  <a:rPr lang="en-US" sz="900" b="1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𝐤ⓜ,</a:t>
                </a:r>
                <a:r>
                  <a:rPr lang="en-US" sz="900" b="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𝜔)</a:t>
                </a:r>
                <a:r>
                  <a:rPr lang="en-US" dirty="0"/>
                  <a:t>, we could directly observe many-body physics.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8D52D-A3F1-4B43-9554-93E43582DB8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79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0A8487-CE1A-B88E-123C-52E9C324B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570F71-1ABF-E212-09AC-B6C476B650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D34F2DDF-E3A5-8647-A723-283182080492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It tells us:</a:t>
                </a:r>
              </a:p>
              <a:p>
                <a:r>
                  <a:rPr lang="en-US" dirty="0"/>
                  <a:t>Energy </a:t>
                </a:r>
              </a:p>
              <a:p>
                <a:r>
                  <a:rPr lang="en-US" dirty="0"/>
                  <a:t>Momentum </a:t>
                </a:r>
              </a:p>
              <a:p>
                <a:r>
                  <a:rPr lang="en-US" dirty="0"/>
                  <a:t>Lifetime </a:t>
                </a:r>
              </a:p>
              <a:p>
                <a:r>
                  <a:rPr lang="en-US" dirty="0"/>
                  <a:t>Spectral weight</a:t>
                </a:r>
              </a:p>
              <a:p>
                <a:endParaRPr lang="en-US" dirty="0"/>
              </a:p>
              <a:p>
                <a:r>
                  <a:rPr lang="en-US" dirty="0"/>
                  <a:t>If we could measure </a:t>
                </a:r>
                <a14:m>
                  <m:oMath xmlns:m="http://schemas.openxmlformats.org/officeDocument/2006/math">
                    <m:r>
                      <a:rPr lang="en-US" sz="900" i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m:t>𝐴</m:t>
                    </m:r>
                    <m:d>
                      <m:dPr>
                        <m:sepChr m:val=","/>
                        <m:ctrlPr>
                          <a:rPr lang="en-US" sz="900" i="1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n-US" sz="900" b="1" i="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  <m:t>𝐤</m:t>
                        </m:r>
                      </m:e>
                      <m:e>
                        <m:r>
                          <a:rPr lang="en-US" sz="900" b="0" i="1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dirty="0"/>
                  <a:t>, we could directly observe many-body physics.</a:t>
                </a:r>
              </a:p>
            </p:txBody>
          </p:sp>
        </mc:Choice>
        <mc:Fallback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D34F2DDF-E3A5-8647-A723-283182080492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It tells us:</a:t>
                </a:r>
              </a:p>
              <a:p>
                <a:r>
                  <a:rPr lang="en-US" dirty="0"/>
                  <a:t>Energy </a:t>
                </a:r>
              </a:p>
              <a:p>
                <a:r>
                  <a:rPr lang="en-US" dirty="0"/>
                  <a:t>Momentum </a:t>
                </a:r>
              </a:p>
              <a:p>
                <a:r>
                  <a:rPr lang="en-US" dirty="0"/>
                  <a:t>Lifetime </a:t>
                </a:r>
              </a:p>
              <a:p>
                <a:r>
                  <a:rPr lang="en-US" dirty="0"/>
                  <a:t>Spectral weight</a:t>
                </a:r>
              </a:p>
              <a:p>
                <a:endParaRPr lang="en-US" dirty="0"/>
              </a:p>
              <a:p>
                <a:r>
                  <a:rPr lang="en-US" dirty="0"/>
                  <a:t>If we could measure </a:t>
                </a:r>
                <a:r>
                  <a:rPr lang="en-US" sz="9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𝐴(</a:t>
                </a:r>
                <a:r>
                  <a:rPr lang="en-US" sz="900" b="1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𝐤ⓜ,</a:t>
                </a:r>
                <a:r>
                  <a:rPr lang="en-US" sz="900" b="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𝜔)</a:t>
                </a:r>
                <a:r>
                  <a:rPr lang="en-US" dirty="0"/>
                  <a:t>, we could directly observe many-body physics.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2CE002-68A5-98BF-0188-2AC36A6451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8D52D-A3F1-4B43-9554-93E43582DB8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5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0F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A78D693-BA62-1E4A-A3D2-53CDC72AAE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560" y="190440"/>
            <a:ext cx="8805439" cy="4953060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374" y="1486403"/>
            <a:ext cx="3830320" cy="1169551"/>
          </a:xfrm>
        </p:spPr>
        <p:txBody>
          <a:bodyPr lIns="0" tIns="0" rIns="0" bIns="0" anchor="t" anchorCtr="0">
            <a:normAutofit/>
          </a:bodyPr>
          <a:lstStyle>
            <a:lvl1pPr algn="l" fontAlgn="t">
              <a:lnSpc>
                <a:spcPct val="100000"/>
              </a:lnSpc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671309"/>
            <a:ext cx="3830320" cy="485140"/>
          </a:xfrm>
        </p:spPr>
        <p:txBody>
          <a:bodyPr lIns="0" tIns="0" rIns="0" bIns="0"/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add presenter or presenting org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D57AE5-8F4A-FA4E-90E4-E2EE525E9D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58373"/>
            <a:ext cx="3331464" cy="1529754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000446-DC24-2642-A21F-0BEA007314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297127"/>
            <a:ext cx="2714105" cy="243609"/>
          </a:xfrm>
        </p:spPr>
        <p:txBody>
          <a:bodyPr lIns="0" tIns="0" rIns="0" bIns="0"/>
          <a:lstStyle>
            <a:lvl1pPr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the date of the presentation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85AE9854-7A76-C34E-9D7F-DE749A698C73}"/>
              </a:ext>
            </a:extLst>
          </p:cNvPr>
          <p:cNvSpPr txBox="1">
            <a:spLocks/>
          </p:cNvSpPr>
          <p:nvPr userDrawn="1"/>
        </p:nvSpPr>
        <p:spPr>
          <a:xfrm>
            <a:off x="8705088" y="4849122"/>
            <a:ext cx="220485" cy="2028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DD9D28ED-2D06-3A46-9727-8A9B2D7E7F63}"/>
              </a:ext>
            </a:extLst>
          </p:cNvPr>
          <p:cNvSpPr txBox="1">
            <a:spLocks/>
          </p:cNvSpPr>
          <p:nvPr userDrawn="1"/>
        </p:nvSpPr>
        <p:spPr>
          <a:xfrm>
            <a:off x="8074152" y="4846002"/>
            <a:ext cx="609914" cy="1485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39BF0A-C635-544F-850F-946AD8E7975B}" type="datetime1">
              <a:rPr lang="en-US" smtClean="0"/>
              <a:pPr/>
              <a:t>6/15/2026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15BFA-90C1-0F46-AAA7-8C67D48F46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140122"/>
            <a:ext cx="2597150" cy="379412"/>
          </a:xfrm>
        </p:spPr>
        <p:txBody>
          <a:bodyPr lIns="0" tIns="0" rIns="0" bIns="0" anchor="t" anchorCtr="0"/>
          <a:lstStyle>
            <a:lvl1pPr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2pPr>
            <a:lvl3pPr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3pPr>
            <a:lvl4pPr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4pPr>
            <a:lvl5pPr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LA-UR number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414CA33-8F7C-674C-8C40-9D83B5A1C5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6401" y="4751400"/>
            <a:ext cx="598099" cy="27463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45E8F88-2F04-A24D-B64D-D31A64C16106}"/>
              </a:ext>
            </a:extLst>
          </p:cNvPr>
          <p:cNvSpPr txBox="1"/>
          <p:nvPr userDrawn="1"/>
        </p:nvSpPr>
        <p:spPr>
          <a:xfrm>
            <a:off x="918682" y="4859907"/>
            <a:ext cx="388825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Managed by Triad National Security, LLC, for the U.S. Department of Energy’s NNSA.</a:t>
            </a:r>
          </a:p>
        </p:txBody>
      </p:sp>
    </p:spTree>
    <p:extLst>
      <p:ext uri="{BB962C8B-B14F-4D97-AF65-F5344CB8AC3E}">
        <p14:creationId xmlns:p14="http://schemas.microsoft.com/office/powerpoint/2010/main" val="11320531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Areas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D46214E2-32D4-424B-9DE1-4EDE442968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143000"/>
            <a:ext cx="3840480" cy="272381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240E4E95-1B27-5348-9471-7BB69800ED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8229600" cy="66751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1B65E676-959E-0E41-8EAD-45D6F7E076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46320" y="1143000"/>
            <a:ext cx="3840480" cy="272381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81900B1-3D44-764E-9A42-70386E05E5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1508760"/>
            <a:ext cx="3840480" cy="3034768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8685422-C0F4-174C-BFA6-015246A3D4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46320" y="1508760"/>
            <a:ext cx="3840480" cy="3034768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781090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 and Text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84D7D689-7F2D-0348-816C-97C77A8DA1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667512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DB2A39F7-5A62-2B4C-A657-BD57B5768EF5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57200" y="1143000"/>
            <a:ext cx="3685032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6CCEB416-B433-8F46-8DFF-FFAC7ACCA5F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7200" y="3520440"/>
            <a:ext cx="3685032" cy="181084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66B16311-DD9F-7D43-964B-E92B217DC39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57200" y="3840480"/>
            <a:ext cx="3685032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023AA45D-8199-F644-847B-E64A5EC3FB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3246120"/>
            <a:ext cx="368503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33" name="Picture Placeholder 9">
            <a:extLst>
              <a:ext uri="{FF2B5EF4-FFF2-40B4-BE49-F238E27FC236}">
                <a16:creationId xmlns:a16="http://schemas.microsoft.com/office/drawing/2014/main" id="{2652C890-3579-2E47-9AB6-1D78A5E47643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5001768" y="1143000"/>
            <a:ext cx="3685032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DD1D0C09-D811-144F-BEBD-275B6A12072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001768" y="3520440"/>
            <a:ext cx="3685032" cy="181084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2213ED2D-D77F-7D49-9E2D-96B09A5A751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01768" y="3840480"/>
            <a:ext cx="3685032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6" name="Text Placeholder 13">
            <a:extLst>
              <a:ext uri="{FF2B5EF4-FFF2-40B4-BE49-F238E27FC236}">
                <a16:creationId xmlns:a16="http://schemas.microsoft.com/office/drawing/2014/main" id="{5AA83665-F240-0345-B903-C8950DEFAF0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001768" y="3246120"/>
            <a:ext cx="368503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</p:spTree>
    <p:extLst>
      <p:ext uri="{BB962C8B-B14F-4D97-AF65-F5344CB8AC3E}">
        <p14:creationId xmlns:p14="http://schemas.microsoft.com/office/powerpoint/2010/main" val="33520646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13F276B-7B5E-4A45-AB9F-2B475F2AEA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1143000"/>
            <a:ext cx="2493282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225D86E-8C5D-1841-9FAC-7F27816076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3520440"/>
            <a:ext cx="249631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3F0E9DEE-404F-3B49-8159-94FE1CD3739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7200" y="3840480"/>
            <a:ext cx="2496312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7A3DBA4-BE0E-254D-B5C0-8A64DDD66A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667512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41D2BBC2-2746-3640-A719-673E2A8446C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7200" y="3246120"/>
            <a:ext cx="249631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34" name="Picture Placeholder 9">
            <a:extLst>
              <a:ext uri="{FF2B5EF4-FFF2-40B4-BE49-F238E27FC236}">
                <a16:creationId xmlns:a16="http://schemas.microsoft.com/office/drawing/2014/main" id="{89502A4B-C79D-094E-AB5C-63DF6E12EF81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327400" y="1143000"/>
            <a:ext cx="2496312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5EAC29D9-3DBA-0242-8290-359D5CA84B6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335992" y="3520440"/>
            <a:ext cx="249631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3F9A309D-AA80-C54C-9A92-012D53D91C2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35992" y="3840480"/>
            <a:ext cx="2496312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03EA5BB2-66F6-4F44-964B-E9F9D73F216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35991" y="3246120"/>
            <a:ext cx="249631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38" name="Picture Placeholder 9">
            <a:extLst>
              <a:ext uri="{FF2B5EF4-FFF2-40B4-BE49-F238E27FC236}">
                <a16:creationId xmlns:a16="http://schemas.microsoft.com/office/drawing/2014/main" id="{898309A4-718B-084E-8229-17E4D40AEA4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188617" y="1143000"/>
            <a:ext cx="2496312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36A0BC0D-8996-364B-A361-13CBBB9B478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98777" y="3520440"/>
            <a:ext cx="249631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919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8D60D97D-2394-F140-9FBA-975ED64074F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99632" y="3840480"/>
            <a:ext cx="2496312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5AA90BFA-AE15-3049-88D8-EA2FDB94E71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198067" y="3246120"/>
            <a:ext cx="249631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</p:spTree>
    <p:extLst>
      <p:ext uri="{BB962C8B-B14F-4D97-AF65-F5344CB8AC3E}">
        <p14:creationId xmlns:p14="http://schemas.microsoft.com/office/powerpoint/2010/main" val="2929323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" userDrawn="1">
          <p15:clr>
            <a:srgbClr val="FBAE40"/>
          </p15:clr>
        </p15:guide>
        <p15:guide id="2" pos="4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61FE822B-AC64-EF4D-8FBA-F5A67DA6075B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457200" y="1143000"/>
            <a:ext cx="1828800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55F05C8A-25A6-8743-93FA-19E18F32CEE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57200" y="352044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5FCE87CD-A10E-D049-9E39-8C800BEF41A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7200" y="3840480"/>
            <a:ext cx="1828800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50" name="Text Placeholder 13">
            <a:extLst>
              <a:ext uri="{FF2B5EF4-FFF2-40B4-BE49-F238E27FC236}">
                <a16:creationId xmlns:a16="http://schemas.microsoft.com/office/drawing/2014/main" id="{7B382B21-A741-2447-9794-C4BAAA2A34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7200" y="324612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819E2C4F-8306-5F45-9827-3921D5E3EB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667512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D4247F89-81E5-374A-93B4-95F0EBEEB198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2600960" y="1143000"/>
            <a:ext cx="1828800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F7F65FAA-0013-D547-8E1C-08509B0C975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600960" y="352044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E0CC8275-50BB-9D46-8CBD-03E17397C17B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600960" y="3840480"/>
            <a:ext cx="1828800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657B4D06-BD92-7545-B5A7-8502A750427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600960" y="324612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CF4ED884-6C25-824B-BDBF-AF0431A6640B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4734560" y="1143000"/>
            <a:ext cx="1828800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AA0BC496-BA6C-7C4D-AC5E-A59885AE42AF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734560" y="352044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07D1AADA-118E-BE41-B80B-51BBD18F656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734560" y="3840480"/>
            <a:ext cx="1828800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E24E11C2-3904-B24A-8E60-8EA03D6D30B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734560" y="324612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28" name="Picture Placeholder 9">
            <a:extLst>
              <a:ext uri="{FF2B5EF4-FFF2-40B4-BE49-F238E27FC236}">
                <a16:creationId xmlns:a16="http://schemas.microsoft.com/office/drawing/2014/main" id="{17E6B775-F183-E24D-B8C8-C5A9D75E35BE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6858000" y="1143000"/>
            <a:ext cx="1828800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7BA052C5-1320-4341-BC7F-17F881F3CCB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858000" y="352044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2BD7FEF4-B67E-064E-B1C5-49DA8EA6851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858000" y="3840480"/>
            <a:ext cx="1828800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EF1030E4-D0AC-614F-A18A-38721222865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858000" y="324612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</p:spTree>
    <p:extLst>
      <p:ext uri="{BB962C8B-B14F-4D97-AF65-F5344CB8AC3E}">
        <p14:creationId xmlns:p14="http://schemas.microsoft.com/office/powerpoint/2010/main" val="26194956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White_Visual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0C70A86-A745-E949-B1D0-41B5D2173B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667512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374AFBB-4A85-9144-9EB0-15F9294B61F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" y="1143000"/>
            <a:ext cx="8229600" cy="3106216"/>
          </a:xfrm>
        </p:spPr>
        <p:txBody>
          <a:bodyPr/>
          <a:lstStyle>
            <a:lvl1pPr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graph, photo, or data visualization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F0B3C679-22DF-8940-B381-273549871C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4396742"/>
            <a:ext cx="82296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71237F-D7E9-904A-BC33-1E69BDE7303D}"/>
              </a:ext>
            </a:extLst>
          </p:cNvPr>
          <p:cNvSpPr/>
          <p:nvPr userDrawn="1"/>
        </p:nvSpPr>
        <p:spPr>
          <a:xfrm>
            <a:off x="-832136" y="0"/>
            <a:ext cx="565609" cy="565609"/>
          </a:xfrm>
          <a:prstGeom prst="rect">
            <a:avLst/>
          </a:prstGeom>
          <a:solidFill>
            <a:srgbClr val="0A19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7B0030-82A1-3149-AAC5-8B912D85AC60}"/>
              </a:ext>
            </a:extLst>
          </p:cNvPr>
          <p:cNvSpPr/>
          <p:nvPr userDrawn="1"/>
        </p:nvSpPr>
        <p:spPr>
          <a:xfrm>
            <a:off x="-832136" y="999242"/>
            <a:ext cx="565609" cy="565609"/>
          </a:xfrm>
          <a:prstGeom prst="rect">
            <a:avLst/>
          </a:prstGeom>
          <a:solidFill>
            <a:srgbClr val="1A70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678108-D8E6-6F48-9E71-79B4060AB9EF}"/>
              </a:ext>
            </a:extLst>
          </p:cNvPr>
          <p:cNvSpPr/>
          <p:nvPr userDrawn="1"/>
        </p:nvSpPr>
        <p:spPr>
          <a:xfrm>
            <a:off x="-832136" y="2036191"/>
            <a:ext cx="565609" cy="565609"/>
          </a:xfrm>
          <a:prstGeom prst="rect">
            <a:avLst/>
          </a:prstGeom>
          <a:solidFill>
            <a:srgbClr val="00AA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500438-DFE5-1541-A57C-CCDAE308867C}"/>
              </a:ext>
            </a:extLst>
          </p:cNvPr>
          <p:cNvSpPr/>
          <p:nvPr userDrawn="1"/>
        </p:nvSpPr>
        <p:spPr>
          <a:xfrm>
            <a:off x="-832136" y="3073140"/>
            <a:ext cx="565609" cy="565609"/>
          </a:xfrm>
          <a:prstGeom prst="rect">
            <a:avLst/>
          </a:prstGeom>
          <a:solidFill>
            <a:srgbClr val="FF91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A0A870-4CCE-B041-ADAA-FFD498F6B5DE}"/>
              </a:ext>
            </a:extLst>
          </p:cNvPr>
          <p:cNvSpPr txBox="1"/>
          <p:nvPr userDrawn="1"/>
        </p:nvSpPr>
        <p:spPr>
          <a:xfrm>
            <a:off x="-1784645" y="-715416"/>
            <a:ext cx="1518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LANL-APPROVED </a:t>
            </a:r>
          </a:p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 PALETTE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BAD157-F0FF-E841-B877-5FF726EE6DB4}"/>
              </a:ext>
            </a:extLst>
          </p:cNvPr>
          <p:cNvSpPr txBox="1"/>
          <p:nvPr userDrawn="1"/>
        </p:nvSpPr>
        <p:spPr>
          <a:xfrm>
            <a:off x="-2109430" y="-2497"/>
            <a:ext cx="130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COLOR: ULTRAMARINE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EF9DA1-1206-D94F-936A-8C56D3FA0437}"/>
              </a:ext>
            </a:extLst>
          </p:cNvPr>
          <p:cNvSpPr txBox="1"/>
          <p:nvPr userDrawn="1"/>
        </p:nvSpPr>
        <p:spPr>
          <a:xfrm>
            <a:off x="-2109430" y="987317"/>
            <a:ext cx="130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COLOR: BLUE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18CEFD-1271-3F43-A3DB-664C3A2A6F61}"/>
              </a:ext>
            </a:extLst>
          </p:cNvPr>
          <p:cNvSpPr txBox="1"/>
          <p:nvPr userDrawn="1"/>
        </p:nvSpPr>
        <p:spPr>
          <a:xfrm>
            <a:off x="-2109430" y="2033693"/>
            <a:ext cx="130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 PALETTE: GREEN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2C2957-98B7-7447-A979-8F5F9439F931}"/>
              </a:ext>
            </a:extLst>
          </p:cNvPr>
          <p:cNvSpPr txBox="1"/>
          <p:nvPr userDrawn="1"/>
        </p:nvSpPr>
        <p:spPr>
          <a:xfrm>
            <a:off x="-2109430" y="3080068"/>
            <a:ext cx="130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 PALETTE: ORANGE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7D5F0D-5C60-5143-BF1E-4A0546C4287F}"/>
              </a:ext>
            </a:extLst>
          </p:cNvPr>
          <p:cNvSpPr/>
          <p:nvPr userDrawn="1"/>
        </p:nvSpPr>
        <p:spPr>
          <a:xfrm>
            <a:off x="-832136" y="4156183"/>
            <a:ext cx="565609" cy="56560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CA6A2F-D5F2-CB4B-A618-B3021CB6FE30}"/>
              </a:ext>
            </a:extLst>
          </p:cNvPr>
          <p:cNvSpPr txBox="1"/>
          <p:nvPr userDrawn="1"/>
        </p:nvSpPr>
        <p:spPr>
          <a:xfrm>
            <a:off x="-2109430" y="4163111"/>
            <a:ext cx="130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MONOCHROMATIC: GREY</a:t>
            </a:r>
          </a:p>
        </p:txBody>
      </p:sp>
    </p:spTree>
    <p:extLst>
      <p:ext uri="{BB962C8B-B14F-4D97-AF65-F5344CB8AC3E}">
        <p14:creationId xmlns:p14="http://schemas.microsoft.com/office/powerpoint/2010/main" val="41638762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Background 2_TOC or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49708-8F60-B848-8CBD-C589BF8C17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8229600" cy="685800"/>
          </a:xfrm>
        </p:spPr>
        <p:txBody>
          <a:bodyPr anchor="t" anchorCtr="0"/>
          <a:lstStyle>
            <a:lvl1pPr algn="l">
              <a:defRPr sz="240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add Title, Table of Contents, or Agenda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7BDE90-6843-5841-BCCB-3479AD558E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3200400"/>
          </a:xfrm>
        </p:spPr>
        <p:txBody>
          <a:bodyPr/>
          <a:lstStyle>
            <a:lvl1pPr marL="228600" indent="-217488">
              <a:buClr>
                <a:srgbClr val="3296DC"/>
              </a:buClr>
              <a:buFont typeface="+mj-lt"/>
              <a:buAutoNum type="arabicPeriod"/>
              <a:tabLst/>
              <a:defRPr/>
            </a:lvl1pPr>
            <a:lvl2pPr marL="458788" indent="-230188">
              <a:buClr>
                <a:srgbClr val="3296DC"/>
              </a:buClr>
              <a:buFont typeface="+mj-lt"/>
              <a:buAutoNum type="arabicPeriod"/>
              <a:tabLst/>
              <a:defRPr/>
            </a:lvl2pPr>
            <a:lvl3pPr marL="687388" indent="-228600">
              <a:buClr>
                <a:srgbClr val="3296DC"/>
              </a:buClr>
              <a:buFont typeface="+mj-lt"/>
              <a:buAutoNum type="arabicPeriod"/>
              <a:tabLst/>
              <a:defRPr/>
            </a:lvl3pPr>
            <a:lvl4pPr marL="1546225" indent="-174625">
              <a:tabLst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1284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_Blue BG_Title and text only">
    <p:bg>
      <p:bgPr>
        <a:solidFill>
          <a:srgbClr val="000F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2C70FB-7F53-074A-B6BE-83A5226B14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8077"/>
          <a:stretch/>
        </p:blipFill>
        <p:spPr>
          <a:xfrm>
            <a:off x="4572000" y="190440"/>
            <a:ext cx="4571999" cy="4953060"/>
          </a:xfrm>
          <a:prstGeom prst="rect">
            <a:avLst/>
          </a:prstGeom>
          <a:ln>
            <a:noFill/>
          </a:ln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D7EDC4A-BEF6-BF42-9D9A-F47ED202C474}"/>
              </a:ext>
            </a:extLst>
          </p:cNvPr>
          <p:cNvSpPr txBox="1">
            <a:spLocks/>
          </p:cNvSpPr>
          <p:nvPr userDrawn="1"/>
        </p:nvSpPr>
        <p:spPr>
          <a:xfrm>
            <a:off x="8705088" y="4846001"/>
            <a:ext cx="220485" cy="2028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0837E2F-4F21-1044-BFBE-A09264C747AB}"/>
              </a:ext>
            </a:extLst>
          </p:cNvPr>
          <p:cNvSpPr txBox="1">
            <a:spLocks/>
          </p:cNvSpPr>
          <p:nvPr userDrawn="1"/>
        </p:nvSpPr>
        <p:spPr>
          <a:xfrm>
            <a:off x="8074152" y="4846002"/>
            <a:ext cx="609914" cy="1485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39BF0A-C635-544F-850F-946AD8E7975B}" type="datetime1">
              <a:rPr lang="en-US" smtClean="0"/>
              <a:pPr/>
              <a:t>6/15/2026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7296882-4466-CA4B-838A-C94D33F4B2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8229600" cy="6691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479DEE7-37EE-CA4D-8507-ABBFE1A5E8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143000"/>
            <a:ext cx="8229600" cy="3195638"/>
          </a:xfrm>
        </p:spPr>
        <p:txBody>
          <a:bodyPr wrap="square" lIns="0" tIns="0" rIns="0" bIns="0">
            <a:no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tabLst/>
              <a:defRPr>
                <a:solidFill>
                  <a:schemeClr val="bg1"/>
                </a:solidFill>
              </a:defRPr>
            </a:lvl1pPr>
            <a:lvl2pPr marL="460375" indent="-230188">
              <a:tabLst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914400" indent="-227013">
              <a:tabLst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10626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_Blue BG_Title and text only">
    <p:bg>
      <p:bgPr>
        <a:solidFill>
          <a:srgbClr val="000F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2C70FB-7F53-074A-B6BE-83A5226B14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8077"/>
          <a:stretch/>
        </p:blipFill>
        <p:spPr>
          <a:xfrm>
            <a:off x="4572000" y="190440"/>
            <a:ext cx="4571999" cy="4953060"/>
          </a:xfrm>
          <a:prstGeom prst="rect">
            <a:avLst/>
          </a:prstGeom>
          <a:ln>
            <a:noFill/>
          </a:ln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D7EDC4A-BEF6-BF42-9D9A-F47ED202C474}"/>
              </a:ext>
            </a:extLst>
          </p:cNvPr>
          <p:cNvSpPr txBox="1">
            <a:spLocks/>
          </p:cNvSpPr>
          <p:nvPr userDrawn="1"/>
        </p:nvSpPr>
        <p:spPr>
          <a:xfrm>
            <a:off x="8705088" y="4846001"/>
            <a:ext cx="220485" cy="2028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0837E2F-4F21-1044-BFBE-A09264C747AB}"/>
              </a:ext>
            </a:extLst>
          </p:cNvPr>
          <p:cNvSpPr txBox="1">
            <a:spLocks/>
          </p:cNvSpPr>
          <p:nvPr userDrawn="1"/>
        </p:nvSpPr>
        <p:spPr>
          <a:xfrm>
            <a:off x="8074152" y="4846002"/>
            <a:ext cx="609914" cy="1485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39BF0A-C635-544F-850F-946AD8E7975B}" type="datetime1">
              <a:rPr lang="en-US" smtClean="0"/>
              <a:pPr/>
              <a:t>6/15/2026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7296882-4466-CA4B-838A-C94D33F4B2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8229600" cy="6691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479DEE7-37EE-CA4D-8507-ABBFE1A5E8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143000"/>
            <a:ext cx="8229600" cy="3195638"/>
          </a:xfrm>
        </p:spPr>
        <p:txBody>
          <a:bodyPr wrap="square" lIns="0" tIns="0" rIns="0" bIns="0">
            <a:no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tabLst/>
              <a:defRPr>
                <a:solidFill>
                  <a:schemeClr val="bg1"/>
                </a:solidFill>
              </a:defRPr>
            </a:lvl1pPr>
            <a:lvl2pPr marL="460375" indent="-230188">
              <a:tabLst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914400" indent="-227013">
              <a:tabLst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28704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or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C25BDFE-288F-694A-8F3E-5EA7C70FB2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66751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Table of Contents, or Agenda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543AE689-5E80-EF4B-BEB2-12EB7E2E75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3671" y="2035380"/>
            <a:ext cx="1098804" cy="843802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F08DEE9-E8E9-294E-AFDB-272348017E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97816" y="2035380"/>
            <a:ext cx="1098804" cy="843802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515D795-953A-8047-83C7-D0752DBDB0F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11063" y="2035380"/>
            <a:ext cx="1098804" cy="843802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EC01086B-B4A6-8A48-849F-4A810C93BB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51419" y="2035380"/>
            <a:ext cx="1098804" cy="843802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C2E775BD-5F42-B44F-98CB-85BE7A979F1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76589" y="2035380"/>
            <a:ext cx="1098804" cy="843802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9266F9AF-0547-674E-8536-FB560908A4E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603643" y="2035380"/>
            <a:ext cx="1098804" cy="843802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1F14FC34-4139-5E42-8B4C-3D14628AB15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73671" y="1589748"/>
            <a:ext cx="248625" cy="21348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9C51006D-405B-1540-844A-A08EDAFBA83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17717" y="1589748"/>
            <a:ext cx="248625" cy="21348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40" name="Text Placeholder 37">
            <a:extLst>
              <a:ext uri="{FF2B5EF4-FFF2-40B4-BE49-F238E27FC236}">
                <a16:creationId xmlns:a16="http://schemas.microsoft.com/office/drawing/2014/main" id="{B91A61BE-01BD-F145-9B92-D20E78E3DAB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21193" y="1589748"/>
            <a:ext cx="248625" cy="21348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D5F2828C-B1EF-364B-8D48-33FAC26A311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745412" y="1589748"/>
            <a:ext cx="248625" cy="21348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42" name="Text Placeholder 37">
            <a:extLst>
              <a:ext uri="{FF2B5EF4-FFF2-40B4-BE49-F238E27FC236}">
                <a16:creationId xmlns:a16="http://schemas.microsoft.com/office/drawing/2014/main" id="{0D5B74BE-11D4-3E4C-AA8A-16543EABA18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00883" y="1589748"/>
            <a:ext cx="248625" cy="21348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43" name="Text Placeholder 37">
            <a:extLst>
              <a:ext uri="{FF2B5EF4-FFF2-40B4-BE49-F238E27FC236}">
                <a16:creationId xmlns:a16="http://schemas.microsoft.com/office/drawing/2014/main" id="{A61A0372-A989-7542-8743-212304AD19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600235" y="1589748"/>
            <a:ext cx="248625" cy="21348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F70A5-083D-2649-B16E-E603A2ACAC1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57519" y="3042072"/>
            <a:ext cx="1097280" cy="1289050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E60BD62F-9DEA-AD47-9777-0410E222A0E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868606" y="3044952"/>
            <a:ext cx="1130626" cy="1289050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6520748F-3B1C-7D44-9F74-07C77A95BDF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298553" y="3044952"/>
            <a:ext cx="1130626" cy="1289050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41F05B3B-46BF-E34A-B6EB-3B5C40F9DF4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743305" y="3044952"/>
            <a:ext cx="1130626" cy="1289050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70A64131-E697-7142-892C-FECA1AF2C56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172200" y="3044952"/>
            <a:ext cx="1130626" cy="1289050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EF72F97E-E60E-FB4D-82AA-CB9ACA474A8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596233" y="3044952"/>
            <a:ext cx="1130626" cy="1289050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521331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nly-No Subhead">
    <p:bg>
      <p:bgPr>
        <a:solidFill>
          <a:srgbClr val="000F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FC89D9-A95D-984D-AA31-A11221C38E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8229600" cy="6691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24F4C0B-8E0E-D247-8998-89B0F977E90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143000"/>
            <a:ext cx="12463272" cy="3195638"/>
          </a:xfrm>
        </p:spPr>
        <p:txBody>
          <a:bodyPr wrap="square" lIns="0" tIns="0" rIns="0" bIns="0">
            <a:no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tabLst/>
              <a:defRPr>
                <a:solidFill>
                  <a:schemeClr val="bg1"/>
                </a:solidFill>
              </a:defRPr>
            </a:lvl1pPr>
            <a:lvl2pPr marL="460375" indent="-230188">
              <a:tabLst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914400" indent="-227013">
              <a:tabLst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689557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Statement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CF9DAC-DCA3-AD4A-B1B3-5725742FC1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6672" y="0"/>
            <a:ext cx="3767327" cy="5143500"/>
          </a:xfrm>
          <a:noFill/>
          <a:ln>
            <a:noFill/>
          </a:ln>
        </p:spPr>
        <p:txBody>
          <a:bodyPr/>
          <a:lstStyle>
            <a:lvl1pPr>
              <a:buFontTx/>
              <a:buNone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3296A8-807F-5647-9E27-81056A8089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4526280" cy="6691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66E7E14-724D-564D-8C8A-AA19AF322B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71609" y="4420821"/>
            <a:ext cx="1505063" cy="4251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950A1-C470-5C48-B92A-282D2269A9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143000"/>
            <a:ext cx="4525963" cy="3195638"/>
          </a:xfrm>
        </p:spPr>
        <p:txBody>
          <a:bodyPr lIns="0" tIns="0" rIns="0" bIns="0">
            <a:no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tabLst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559495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_TOC or 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49708-8F60-B848-8CBD-C589BF8C17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8229600" cy="685800"/>
          </a:xfrm>
        </p:spPr>
        <p:txBody>
          <a:bodyPr anchor="t" anchorCtr="0"/>
          <a:lstStyle>
            <a:lvl1pPr algn="l">
              <a:defRPr sz="240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add Title, Table of Contents, or Agenda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7BDE90-6843-5841-BCCB-3479AD558E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3200400"/>
          </a:xfrm>
        </p:spPr>
        <p:txBody>
          <a:bodyPr/>
          <a:lstStyle>
            <a:lvl1pPr marL="228600" indent="-228600">
              <a:buClr>
                <a:schemeClr val="bg1"/>
              </a:buClr>
              <a:tabLst/>
              <a:defRPr/>
            </a:lvl1pPr>
            <a:lvl2pPr marL="458788" indent="-230188">
              <a:buClr>
                <a:schemeClr val="bg1"/>
              </a:buClr>
              <a:buFont typeface="System Font Regular"/>
              <a:buChar char="⁃"/>
              <a:tabLst/>
              <a:defRPr/>
            </a:lvl2pPr>
            <a:lvl3pPr marL="687388" indent="-228600">
              <a:buClr>
                <a:schemeClr val="bg1"/>
              </a:buClr>
              <a:tabLst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60208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 2_TOC or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49708-8F60-B848-8CBD-C589BF8C17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8229600" cy="685800"/>
          </a:xfrm>
        </p:spPr>
        <p:txBody>
          <a:bodyPr anchor="t" anchorCtr="0"/>
          <a:lstStyle>
            <a:lvl1pPr algn="l">
              <a:defRPr sz="240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add Title, Table of Contents, or Agenda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7BDE90-6843-5841-BCCB-3479AD558E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3200400"/>
          </a:xfrm>
        </p:spPr>
        <p:txBody>
          <a:bodyPr/>
          <a:lstStyle>
            <a:lvl1pPr marL="228600" indent="-217488">
              <a:buClr>
                <a:srgbClr val="3296DC"/>
              </a:buClr>
              <a:buFont typeface="+mj-lt"/>
              <a:buAutoNum type="arabicPeriod"/>
              <a:tabLst/>
              <a:defRPr/>
            </a:lvl1pPr>
            <a:lvl2pPr marL="458788" indent="-230188">
              <a:buClr>
                <a:srgbClr val="3296DC"/>
              </a:buClr>
              <a:buFont typeface="+mj-lt"/>
              <a:buAutoNum type="arabicPeriod"/>
              <a:tabLst/>
              <a:defRPr/>
            </a:lvl2pPr>
            <a:lvl3pPr marL="687388" indent="-228600">
              <a:buClr>
                <a:srgbClr val="3296DC"/>
              </a:buClr>
              <a:buFont typeface="+mj-lt"/>
              <a:buAutoNum type="arabicPeriod"/>
              <a:tabLst/>
              <a:defRPr/>
            </a:lvl3pPr>
            <a:lvl4pPr marL="1546225" indent="-174625">
              <a:tabLst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82987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-No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FC89D9-A95D-984D-AA31-A11221C38E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8229600" cy="6691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24F4C0B-8E0E-D247-8998-89B0F977E90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143000"/>
            <a:ext cx="8229600" cy="3195638"/>
          </a:xfrm>
        </p:spPr>
        <p:txBody>
          <a:bodyPr wrap="square" lIns="0" tIns="0" rIns="0" bIns="0">
            <a:no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tabLst/>
              <a:defRPr>
                <a:solidFill>
                  <a:schemeClr val="tx1"/>
                </a:solidFill>
              </a:defRPr>
            </a:lvl1pPr>
            <a:lvl2pPr marL="460375" indent="-230188">
              <a:tabLst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 marL="914400" indent="-227013">
              <a:tabLst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77655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_w logo wtrm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1CB73A-3EB2-0F4B-A749-FE602CE5F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867" t="3208" r="30052" b="19629"/>
          <a:stretch/>
        </p:blipFill>
        <p:spPr>
          <a:xfrm>
            <a:off x="3064933" y="-141546"/>
            <a:ext cx="6079068" cy="5285046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FC89D9-A95D-984D-AA31-A11221C38E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8226054" cy="6691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90429E5-795A-8A43-A273-2BC100111C0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142999"/>
            <a:ext cx="8226054" cy="3200400"/>
          </a:xfrm>
        </p:spPr>
        <p:txBody>
          <a:bodyPr lIns="0" tIns="0" rIns="0" bIns="0">
            <a:no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tabLst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51EB0E6-A70D-CE45-BB73-DE0110A910ED}"/>
              </a:ext>
            </a:extLst>
          </p:cNvPr>
          <p:cNvSpPr txBox="1">
            <a:spLocks/>
          </p:cNvSpPr>
          <p:nvPr userDrawn="1"/>
        </p:nvSpPr>
        <p:spPr>
          <a:xfrm>
            <a:off x="8705088" y="4846001"/>
            <a:ext cx="220485" cy="2028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7AA508B-E60F-E649-B511-759C564E884D}"/>
              </a:ext>
            </a:extLst>
          </p:cNvPr>
          <p:cNvSpPr txBox="1">
            <a:spLocks/>
          </p:cNvSpPr>
          <p:nvPr userDrawn="1"/>
        </p:nvSpPr>
        <p:spPr>
          <a:xfrm>
            <a:off x="8074152" y="4846320"/>
            <a:ext cx="609914" cy="1485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39BF0A-C635-544F-850F-946AD8E7975B}" type="datetime1">
              <a:rPr lang="en-US" smtClean="0"/>
              <a:pPr/>
              <a:t>6/15/2026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979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225D86E-8C5D-1841-9FAC-7F27816076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143000"/>
            <a:ext cx="8226055" cy="272381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FC89D9-A95D-984D-AA31-A11221C38E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8226054" cy="6691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90429E5-795A-8A43-A273-2BC100111C0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508760"/>
            <a:ext cx="8226054" cy="2906613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50234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08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Whit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7828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 userDrawn="1">
          <p15:clr>
            <a:srgbClr val="FBAE40"/>
          </p15:clr>
        </p15:guide>
        <p15:guide id="2" pos="28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nt with Text and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CF9DAC-DCA3-AD4A-B1B3-5725742FC1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6672" y="0"/>
            <a:ext cx="3767327" cy="5143500"/>
          </a:xfrm>
          <a:noFill/>
          <a:ln>
            <a:noFill/>
          </a:ln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1DBF6C-0676-5247-8404-7764B27D9124}"/>
              </a:ext>
            </a:extLst>
          </p:cNvPr>
          <p:cNvSpPr/>
          <p:nvPr userDrawn="1"/>
        </p:nvSpPr>
        <p:spPr>
          <a:xfrm>
            <a:off x="0" y="0"/>
            <a:ext cx="5376672" cy="5143500"/>
          </a:xfrm>
          <a:prstGeom prst="rect">
            <a:avLst/>
          </a:prstGeom>
          <a:solidFill>
            <a:srgbClr val="000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DF54824-3A03-A745-AD49-C744B2A21D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4523368" cy="6691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2709C09F-8C0C-7248-AEB2-1C7859F51F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71609" y="4420821"/>
            <a:ext cx="1505254" cy="4251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E94CDEA-D510-9F45-84BD-82CAA8464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143000"/>
            <a:ext cx="4525963" cy="3195638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44A7A8-335B-174E-9471-7B8989F429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184" y="4809234"/>
            <a:ext cx="1037332" cy="20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9255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Photos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856035B-8130-D844-B0F2-44CBE0D286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76673" y="2571750"/>
            <a:ext cx="3767327" cy="2571750"/>
          </a:xfrm>
          <a:noFill/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CF9DAC-DCA3-AD4A-B1B3-5725742FC1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6672" y="0"/>
            <a:ext cx="3767328" cy="2571750"/>
          </a:xfrm>
          <a:noFill/>
          <a:ln>
            <a:noFill/>
          </a:ln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B4117486-5C49-E242-8CBE-03C8F87112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4523368" cy="66751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FE409C5D-AFD1-7745-A713-F12280BE810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71609" y="4420821"/>
            <a:ext cx="1505254" cy="4251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E46F9CE-9C02-284E-A17F-0C31F82B2F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1143000"/>
            <a:ext cx="4525963" cy="3195638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/>
            </a:lvl1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967738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nt with 2 Photos and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856035B-8130-D844-B0F2-44CBE0D286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76673" y="2571750"/>
            <a:ext cx="3767328" cy="2571750"/>
          </a:xfrm>
          <a:noFill/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919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1DBF6C-0676-5247-8404-7764B27D9124}"/>
              </a:ext>
            </a:extLst>
          </p:cNvPr>
          <p:cNvSpPr/>
          <p:nvPr userDrawn="1"/>
        </p:nvSpPr>
        <p:spPr>
          <a:xfrm>
            <a:off x="0" y="0"/>
            <a:ext cx="5376672" cy="5143500"/>
          </a:xfrm>
          <a:prstGeom prst="rect">
            <a:avLst/>
          </a:prstGeom>
          <a:solidFill>
            <a:srgbClr val="000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CF9DAC-DCA3-AD4A-B1B3-5725742FC1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6672" y="0"/>
            <a:ext cx="3767328" cy="2571750"/>
          </a:xfrm>
          <a:noFill/>
          <a:ln>
            <a:noFill/>
          </a:ln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919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225C079B-5F34-5149-9937-5E0A7D1910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4523368" cy="66751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2C113B2A-25B6-4D4F-BE66-8FD128DADFB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71609" y="4420821"/>
            <a:ext cx="1505254" cy="4251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4511911-ADCF-3F4A-9C7A-1469A5E0746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1143000"/>
            <a:ext cx="4525963" cy="3195638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BC7184-67F4-D44E-A683-638A4BD086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184" y="4809234"/>
            <a:ext cx="1037332" cy="20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022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6627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33284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53C9D7-E9D0-FF4B-A8C0-A88200BA90FB}"/>
              </a:ext>
            </a:extLst>
          </p:cNvPr>
          <p:cNvSpPr txBox="1">
            <a:spLocks/>
          </p:cNvSpPr>
          <p:nvPr userDrawn="1"/>
        </p:nvSpPr>
        <p:spPr>
          <a:xfrm>
            <a:off x="8708182" y="4846001"/>
            <a:ext cx="220485" cy="2028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D9D28ED-2D06-3A46-9727-8A9B2D7E7F63}"/>
              </a:ext>
            </a:extLst>
          </p:cNvPr>
          <p:cNvSpPr txBox="1">
            <a:spLocks/>
          </p:cNvSpPr>
          <p:nvPr userDrawn="1"/>
        </p:nvSpPr>
        <p:spPr>
          <a:xfrm>
            <a:off x="8076886" y="4846002"/>
            <a:ext cx="609914" cy="1485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39BF0A-C635-544F-850F-946AD8E7975B}" type="datetime1">
              <a:rPr lang="en-US" smtClean="0"/>
              <a:pPr/>
              <a:t>6/15/2026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DDB747-6C5D-1648-A189-AC12B7E1788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329184" y="4811397"/>
            <a:ext cx="1033271" cy="20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6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7" r:id="rId2"/>
    <p:sldLayoutId id="2147483692" r:id="rId3"/>
    <p:sldLayoutId id="2147483707" r:id="rId4"/>
    <p:sldLayoutId id="2147483686" r:id="rId5"/>
    <p:sldLayoutId id="2147483690" r:id="rId6"/>
    <p:sldLayoutId id="2147483667" r:id="rId7"/>
    <p:sldLayoutId id="2147483688" r:id="rId8"/>
    <p:sldLayoutId id="2147483674" r:id="rId9"/>
    <p:sldLayoutId id="2147483684" r:id="rId10"/>
    <p:sldLayoutId id="2147483678" r:id="rId11"/>
    <p:sldLayoutId id="2147483680" r:id="rId12"/>
    <p:sldLayoutId id="2147483682" r:id="rId13"/>
    <p:sldLayoutId id="2147483689" r:id="rId14"/>
    <p:sldLayoutId id="2147483724" r:id="rId15"/>
    <p:sldLayoutId id="2147483726" r:id="rId16"/>
  </p:sldLayoutIdLst>
  <p:hf hdr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rgbClr val="000F7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30188" indent="-22225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60375" indent="-230188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−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8975" indent="-231775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4400" indent="-22701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−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08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F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39A08365-AEEB-3D48-A287-0A6C23C5D3D6}"/>
              </a:ext>
            </a:extLst>
          </p:cNvPr>
          <p:cNvSpPr txBox="1">
            <a:spLocks/>
          </p:cNvSpPr>
          <p:nvPr userDrawn="1"/>
        </p:nvSpPr>
        <p:spPr>
          <a:xfrm>
            <a:off x="8705088" y="4849122"/>
            <a:ext cx="220485" cy="2028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198D408-451C-7649-B63F-9BB20EE7A64E}"/>
              </a:ext>
            </a:extLst>
          </p:cNvPr>
          <p:cNvSpPr txBox="1">
            <a:spLocks/>
          </p:cNvSpPr>
          <p:nvPr userDrawn="1"/>
        </p:nvSpPr>
        <p:spPr>
          <a:xfrm>
            <a:off x="8074152" y="4846002"/>
            <a:ext cx="609914" cy="1485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39BF0A-C635-544F-850F-946AD8E7975B}" type="datetime1">
              <a:rPr lang="en-US" smtClean="0"/>
              <a:pPr/>
              <a:t>6/15/2026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99391D-1BCF-B249-A015-254233AEC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7886700" cy="6675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82BBD0-F847-394A-96EA-C2F6C3D00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7886700" cy="32623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50E74A-F632-C648-A3E6-DE91F970873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29184" y="4809234"/>
            <a:ext cx="1037332" cy="20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675" r:id="rId2"/>
    <p:sldLayoutId id="2147483708" r:id="rId3"/>
    <p:sldLayoutId id="2147483694" r:id="rId4"/>
    <p:sldLayoutId id="2147483705" r:id="rId5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0663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Font typeface="Arial" panose="020B0604020202020204" pitchFamily="34" charset="0"/>
        <a:buChar char="•"/>
        <a:tabLst/>
        <a:defRPr sz="18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8788" indent="-230188" algn="l" defTabSz="914400" rtl="0" eaLnBrk="1" latinLnBrk="0" hangingPunct="1">
        <a:lnSpc>
          <a:spcPct val="90000"/>
        </a:lnSpc>
        <a:spcBef>
          <a:spcPts val="375"/>
        </a:spcBef>
        <a:buClr>
          <a:schemeClr val="bg1"/>
        </a:buClr>
        <a:buSzPct val="100000"/>
        <a:buFont typeface="System Font Regular"/>
        <a:buChar char="–"/>
        <a:tabLst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7388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itchFamily="2" charset="2"/>
        <a:buChar char="§"/>
        <a:tabLst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7575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SzPct val="100000"/>
        <a:buFont typeface="System Font Regular"/>
        <a:buChar char="–"/>
        <a:tabLst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q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08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7.xml"/><Relationship Id="rId1" Type="http://schemas.openxmlformats.org/officeDocument/2006/relationships/video" Target="https://www.youtube.com/embed/lX_xAiEBUTo?feature=oembed" TargetMode="Externa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8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>
            <a:extLst>
              <a:ext uri="{FF2B5EF4-FFF2-40B4-BE49-F238E27FC236}">
                <a16:creationId xmlns:a16="http://schemas.microsoft.com/office/drawing/2014/main" id="{7859A57D-2C14-6348-B5C3-04566EA082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400" y="3247553"/>
            <a:ext cx="3830320" cy="485140"/>
          </a:xfrm>
        </p:spPr>
        <p:txBody>
          <a:bodyPr>
            <a:noAutofit/>
          </a:bodyPr>
          <a:lstStyle/>
          <a:p>
            <a:r>
              <a:rPr lang="en-US" sz="1400" dirty="0"/>
              <a:t>Phil Murgatroyd</a:t>
            </a:r>
          </a:p>
          <a:p>
            <a:r>
              <a:rPr lang="en-US" sz="1400" dirty="0"/>
              <a:t>MPA-Q, LANL</a:t>
            </a:r>
          </a:p>
          <a:p>
            <a:endParaRPr lang="en-US" sz="1400" dirty="0"/>
          </a:p>
          <a:p>
            <a:r>
              <a:rPr lang="en-US" sz="1400" dirty="0"/>
              <a:t>Los Alamos Computational Condensed Matter Summer School 2026</a:t>
            </a:r>
          </a:p>
          <a:p>
            <a:endParaRPr lang="en-US" sz="140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397A665-BC2C-524C-A7EC-3526226D8D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4053037"/>
            <a:ext cx="2714105" cy="685988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br>
              <a:rPr lang="en-US" dirty="0"/>
            </a:br>
            <a:endParaRPr lang="en-US" dirty="0"/>
          </a:p>
          <a:p>
            <a:r>
              <a:rPr lang="en-US" dirty="0"/>
              <a:t>6/22/2026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A45794-8B8D-BE65-BF04-6B60148C1D69}"/>
              </a:ext>
            </a:extLst>
          </p:cNvPr>
          <p:cNvSpPr txBox="1"/>
          <p:nvPr/>
        </p:nvSpPr>
        <p:spPr>
          <a:xfrm>
            <a:off x="349189" y="1468100"/>
            <a:ext cx="59452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Seeing Electrons: </a:t>
            </a:r>
            <a:r>
              <a:rPr lang="en-US" sz="2400" dirty="0">
                <a:solidFill>
                  <a:schemeClr val="bg1"/>
                </a:solidFill>
              </a:rPr>
              <a:t>A Pedagogical Introduction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To Angle-Resolved Photoemission Spectroscopy</a:t>
            </a:r>
            <a:endParaRPr lang="en-US" sz="2400" baseline="-25000" dirty="0">
              <a:solidFill>
                <a:schemeClr val="bg1"/>
              </a:solidFill>
            </a:endParaRPr>
          </a:p>
          <a:p>
            <a:endParaRPr lang="en-US" sz="2400" b="1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figure 10">
            <a:extLst>
              <a:ext uri="{FF2B5EF4-FFF2-40B4-BE49-F238E27FC236}">
                <a16:creationId xmlns:a16="http://schemas.microsoft.com/office/drawing/2014/main" id="{61465028-D591-F298-4011-8189E676B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36" b="96667" l="6554" r="99154">
                        <a14:foregroundMark x1="16068" y1="21538" x2="16068" y2="21538"/>
                        <a14:foregroundMark x1="10571" y1="22051" x2="10571" y2="22051"/>
                        <a14:foregroundMark x1="9091" y1="22051" x2="9091" y2="22051"/>
                        <a14:foregroundMark x1="76110" y1="90513" x2="76110" y2="90513"/>
                        <a14:foregroundMark x1="73573" y1="95128" x2="73573" y2="95128"/>
                        <a14:foregroundMark x1="7188" y1="26154" x2="7188" y2="26154"/>
                        <a14:foregroundMark x1="89641" y1="28205" x2="89641" y2="28205"/>
                        <a14:foregroundMark x1="87315" y1="27692" x2="87315" y2="27692"/>
                        <a14:foregroundMark x1="93869" y1="27949" x2="93869" y2="27949"/>
                        <a14:foregroundMark x1="97463" y1="32564" x2="97463" y2="32564"/>
                        <a14:foregroundMark x1="68710" y1="97179" x2="68710" y2="97179"/>
                        <a14:foregroundMark x1="57082" y1="9231" x2="57082" y2="9231"/>
                        <a14:foregroundMark x1="6554" y1="23590" x2="6554" y2="23590"/>
                        <a14:foregroundMark x1="45666" y1="23590" x2="45666" y2="24872"/>
                        <a14:foregroundMark x1="45666" y1="24872" x2="53277" y2="24359"/>
                        <a14:foregroundMark x1="75264" y1="16154" x2="74630" y2="15641"/>
                        <a14:foregroundMark x1="14036" y1="66260" x2="15664" y2="73367"/>
                        <a14:foregroundMark x1="12896" y1="61282" x2="13103" y2="62183"/>
                        <a14:foregroundMark x1="55391" y1="10000" x2="56025" y2="7436"/>
                        <a14:foregroundMark x1="99154" y1="29487" x2="98469" y2="28031"/>
                        <a14:backgroundMark x1="12685" y1="62564" x2="12474" y2="61282"/>
                        <a14:backgroundMark x1="12685" y1="62308" x2="13531" y2="66410"/>
                        <a14:backgroundMark x1="14588" y1="74872" x2="16490" y2="75897"/>
                        <a14:backgroundMark x1="12474" y1="60513" x2="10994" y2="53333"/>
                        <a14:backgroundMark x1="98520" y1="26923" x2="98943" y2="2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482" y="1756961"/>
            <a:ext cx="3748616" cy="30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624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88D07-ADB9-13F1-057B-BE274CC54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14C693D-1E41-C1D4-B499-459179BD3F30}"/>
              </a:ext>
            </a:extLst>
          </p:cNvPr>
          <p:cNvSpPr txBox="1">
            <a:spLocks/>
          </p:cNvSpPr>
          <p:nvPr/>
        </p:nvSpPr>
        <p:spPr>
          <a:xfrm>
            <a:off x="367554" y="154577"/>
            <a:ext cx="8776446" cy="6691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tabLst/>
              <a:defRPr sz="24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8788" indent="-230188" algn="l" defTabSz="9144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1"/>
              </a:buClr>
              <a:buSzPct val="100000"/>
              <a:buFont typeface="System Font Regular"/>
              <a:buNone/>
              <a:tabLst/>
              <a:defRPr sz="16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2pPr>
            <a:lvl3pPr marL="6873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Wingdings" pitchFamily="2" charset="2"/>
              <a:buNone/>
              <a:tabLst/>
              <a:defRPr sz="14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3pPr>
            <a:lvl4pPr marL="9175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ct val="100000"/>
              <a:buFont typeface="System Font Regular"/>
              <a:buNone/>
              <a:tabLst/>
              <a:defRPr sz="12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How do we probe quantum matter?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296A26-09C7-C09F-53E8-1CBC55AFCFB6}"/>
              </a:ext>
            </a:extLst>
          </p:cNvPr>
          <p:cNvSpPr txBox="1"/>
          <p:nvPr/>
        </p:nvSpPr>
        <p:spPr>
          <a:xfrm>
            <a:off x="65111" y="979308"/>
            <a:ext cx="840324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0DAE57-B97F-FB24-326A-110BA42EC895}"/>
              </a:ext>
            </a:extLst>
          </p:cNvPr>
          <p:cNvSpPr txBox="1"/>
          <p:nvPr/>
        </p:nvSpPr>
        <p:spPr>
          <a:xfrm>
            <a:off x="3299012" y="819641"/>
            <a:ext cx="2313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Macroscopic Probes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FE1EBB-69DB-8A2F-E263-45E3DBCFF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45" y="2003227"/>
            <a:ext cx="2352675" cy="1943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A1D65C-4D2D-FF93-036E-8A5CBBB5D57E}"/>
              </a:ext>
            </a:extLst>
          </p:cNvPr>
          <p:cNvSpPr txBox="1"/>
          <p:nvPr/>
        </p:nvSpPr>
        <p:spPr>
          <a:xfrm>
            <a:off x="367554" y="1508906"/>
            <a:ext cx="20162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Electrical Transport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0E80AD-15F7-5DA6-9BB2-A9F5F6A81C11}"/>
              </a:ext>
            </a:extLst>
          </p:cNvPr>
          <p:cNvSpPr txBox="1"/>
          <p:nvPr/>
        </p:nvSpPr>
        <p:spPr>
          <a:xfrm>
            <a:off x="3831098" y="1477791"/>
            <a:ext cx="16213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Magnetometry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8" name="Picture 4" descr="File:Magnetisation and superconductors ...">
            <a:extLst>
              <a:ext uri="{FF2B5EF4-FFF2-40B4-BE49-F238E27FC236}">
                <a16:creationId xmlns:a16="http://schemas.microsoft.com/office/drawing/2014/main" id="{9FF5EC72-B452-FA7A-76A3-8819EA482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4" y="1974703"/>
            <a:ext cx="2646269" cy="194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213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2DABFE-1886-1756-5C18-2518B0065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D9A3E01-E3B8-061E-DF86-527A6DA6EAF0}"/>
              </a:ext>
            </a:extLst>
          </p:cNvPr>
          <p:cNvSpPr txBox="1">
            <a:spLocks/>
          </p:cNvSpPr>
          <p:nvPr/>
        </p:nvSpPr>
        <p:spPr>
          <a:xfrm>
            <a:off x="367554" y="154577"/>
            <a:ext cx="8776446" cy="6691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tabLst/>
              <a:defRPr sz="24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8788" indent="-230188" algn="l" defTabSz="9144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1"/>
              </a:buClr>
              <a:buSzPct val="100000"/>
              <a:buFont typeface="System Font Regular"/>
              <a:buNone/>
              <a:tabLst/>
              <a:defRPr sz="16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2pPr>
            <a:lvl3pPr marL="6873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Wingdings" pitchFamily="2" charset="2"/>
              <a:buNone/>
              <a:tabLst/>
              <a:defRPr sz="14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3pPr>
            <a:lvl4pPr marL="9175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ct val="100000"/>
              <a:buFont typeface="System Font Regular"/>
              <a:buNone/>
              <a:tabLst/>
              <a:defRPr sz="12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How do we probe quantum matter?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E89779-1B04-4B01-24AE-5906D86BF00D}"/>
              </a:ext>
            </a:extLst>
          </p:cNvPr>
          <p:cNvSpPr txBox="1"/>
          <p:nvPr/>
        </p:nvSpPr>
        <p:spPr>
          <a:xfrm>
            <a:off x="65111" y="979308"/>
            <a:ext cx="840324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C164D5-E626-B3AB-C598-7018FDEF6E29}"/>
              </a:ext>
            </a:extLst>
          </p:cNvPr>
          <p:cNvSpPr txBox="1"/>
          <p:nvPr/>
        </p:nvSpPr>
        <p:spPr>
          <a:xfrm>
            <a:off x="3299012" y="819641"/>
            <a:ext cx="2313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Macroscopic Probes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3EBE5A-3C9B-1907-8883-CCB220049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45" y="2003227"/>
            <a:ext cx="2352675" cy="1943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5BBE97-7AF6-AD3C-45C2-59E5562ED984}"/>
              </a:ext>
            </a:extLst>
          </p:cNvPr>
          <p:cNvSpPr txBox="1"/>
          <p:nvPr/>
        </p:nvSpPr>
        <p:spPr>
          <a:xfrm>
            <a:off x="367554" y="1508906"/>
            <a:ext cx="20162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Electrical Transport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0FD5AB-8574-0AE0-C657-0F927AE09BBE}"/>
              </a:ext>
            </a:extLst>
          </p:cNvPr>
          <p:cNvSpPr txBox="1"/>
          <p:nvPr/>
        </p:nvSpPr>
        <p:spPr>
          <a:xfrm>
            <a:off x="3831098" y="1477791"/>
            <a:ext cx="16213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Magnetometry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2434F9-DAEF-E4FD-D07B-1A560CC3A9B9}"/>
              </a:ext>
            </a:extLst>
          </p:cNvPr>
          <p:cNvSpPr txBox="1"/>
          <p:nvPr/>
        </p:nvSpPr>
        <p:spPr>
          <a:xfrm>
            <a:off x="6899725" y="1492672"/>
            <a:ext cx="1311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Calorimetry</a:t>
            </a:r>
          </a:p>
        </p:txBody>
      </p:sp>
      <p:pic>
        <p:nvPicPr>
          <p:cNvPr id="1028" name="Picture 4" descr="File:Magnetisation and superconductors ...">
            <a:extLst>
              <a:ext uri="{FF2B5EF4-FFF2-40B4-BE49-F238E27FC236}">
                <a16:creationId xmlns:a16="http://schemas.microsoft.com/office/drawing/2014/main" id="{AD9ACED1-3721-021F-7AA2-30CFF773A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4" y="1974703"/>
            <a:ext cx="2646269" cy="194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uperconducting electronic heat ...">
            <a:extLst>
              <a:ext uri="{FF2B5EF4-FFF2-40B4-BE49-F238E27FC236}">
                <a16:creationId xmlns:a16="http://schemas.microsoft.com/office/drawing/2014/main" id="{CEAF6EC6-1D30-835D-16F2-A740EA6E2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021" y="1934965"/>
            <a:ext cx="2257425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78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BED737-3B83-26C8-8E7F-92090F5D8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3160628-133B-72A1-CEDE-1BC554C5F283}"/>
              </a:ext>
            </a:extLst>
          </p:cNvPr>
          <p:cNvSpPr txBox="1">
            <a:spLocks/>
          </p:cNvSpPr>
          <p:nvPr/>
        </p:nvSpPr>
        <p:spPr>
          <a:xfrm>
            <a:off x="367554" y="154577"/>
            <a:ext cx="8776446" cy="6691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tabLst/>
              <a:defRPr sz="24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8788" indent="-230188" algn="l" defTabSz="9144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1"/>
              </a:buClr>
              <a:buSzPct val="100000"/>
              <a:buFont typeface="System Font Regular"/>
              <a:buNone/>
              <a:tabLst/>
              <a:defRPr sz="16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2pPr>
            <a:lvl3pPr marL="6873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Wingdings" pitchFamily="2" charset="2"/>
              <a:buNone/>
              <a:tabLst/>
              <a:defRPr sz="14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3pPr>
            <a:lvl4pPr marL="9175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ct val="100000"/>
              <a:buFont typeface="System Font Regular"/>
              <a:buNone/>
              <a:tabLst/>
              <a:defRPr sz="12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How do we probe quantum matter?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B4E18F-3E99-4B4E-BF80-14BCD7824CA1}"/>
              </a:ext>
            </a:extLst>
          </p:cNvPr>
          <p:cNvSpPr txBox="1"/>
          <p:nvPr/>
        </p:nvSpPr>
        <p:spPr>
          <a:xfrm>
            <a:off x="65111" y="979308"/>
            <a:ext cx="840324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CC69F4-E1F1-AFC8-873D-B7CB610B81B6}"/>
              </a:ext>
            </a:extLst>
          </p:cNvPr>
          <p:cNvSpPr txBox="1"/>
          <p:nvPr/>
        </p:nvSpPr>
        <p:spPr>
          <a:xfrm>
            <a:off x="3299012" y="819641"/>
            <a:ext cx="2313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Macroscopic Probes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8D714A-CFD6-169A-DB5F-77AC492CD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45" y="2003227"/>
            <a:ext cx="2352675" cy="1943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0AC57D-2F5C-7637-CB88-064C2B7C2919}"/>
              </a:ext>
            </a:extLst>
          </p:cNvPr>
          <p:cNvSpPr txBox="1"/>
          <p:nvPr/>
        </p:nvSpPr>
        <p:spPr>
          <a:xfrm>
            <a:off x="367554" y="1508906"/>
            <a:ext cx="20162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Electrical Transport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01B239-E52D-26BF-7F46-99F9A6AA0479}"/>
              </a:ext>
            </a:extLst>
          </p:cNvPr>
          <p:cNvSpPr txBox="1"/>
          <p:nvPr/>
        </p:nvSpPr>
        <p:spPr>
          <a:xfrm>
            <a:off x="3831098" y="1477791"/>
            <a:ext cx="16213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Magnetometry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7AFCEA-5E9A-6D4C-56BC-FA0C05CE1241}"/>
              </a:ext>
            </a:extLst>
          </p:cNvPr>
          <p:cNvSpPr txBox="1"/>
          <p:nvPr/>
        </p:nvSpPr>
        <p:spPr>
          <a:xfrm>
            <a:off x="6899725" y="1492672"/>
            <a:ext cx="1311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Calorimetry</a:t>
            </a:r>
          </a:p>
        </p:txBody>
      </p:sp>
      <p:pic>
        <p:nvPicPr>
          <p:cNvPr id="1028" name="Picture 4" descr="File:Magnetisation and superconductors ...">
            <a:extLst>
              <a:ext uri="{FF2B5EF4-FFF2-40B4-BE49-F238E27FC236}">
                <a16:creationId xmlns:a16="http://schemas.microsoft.com/office/drawing/2014/main" id="{EB097F0E-D8CF-67AA-6549-4AAB9A52D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4" y="1974703"/>
            <a:ext cx="2646269" cy="194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uperconducting electronic heat ...">
            <a:extLst>
              <a:ext uri="{FF2B5EF4-FFF2-40B4-BE49-F238E27FC236}">
                <a16:creationId xmlns:a16="http://schemas.microsoft.com/office/drawing/2014/main" id="{17CB5B0C-25E2-4F7D-B520-893965B96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021" y="1934965"/>
            <a:ext cx="2257425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11496B5-7474-4BEE-1EC7-29129774FADB}"/>
              </a:ext>
            </a:extLst>
          </p:cNvPr>
          <p:cNvSpPr txBox="1"/>
          <p:nvPr/>
        </p:nvSpPr>
        <p:spPr>
          <a:xfrm>
            <a:off x="1558457" y="4164192"/>
            <a:ext cx="60892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These measurements reveal that something unusual occurs...</a:t>
            </a:r>
          </a:p>
        </p:txBody>
      </p:sp>
    </p:spTree>
    <p:extLst>
      <p:ext uri="{BB962C8B-B14F-4D97-AF65-F5344CB8AC3E}">
        <p14:creationId xmlns:p14="http://schemas.microsoft.com/office/powerpoint/2010/main" val="2304170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A807B-5032-80E1-65CD-DA013D469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3532F4A-6CAB-7F00-354C-AC33E130BA94}"/>
              </a:ext>
            </a:extLst>
          </p:cNvPr>
          <p:cNvSpPr txBox="1">
            <a:spLocks/>
          </p:cNvSpPr>
          <p:nvPr/>
        </p:nvSpPr>
        <p:spPr>
          <a:xfrm>
            <a:off x="600636" y="452281"/>
            <a:ext cx="8776446" cy="6691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tabLst/>
              <a:defRPr sz="24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8788" indent="-230188" algn="l" defTabSz="9144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1"/>
              </a:buClr>
              <a:buSzPct val="100000"/>
              <a:buFont typeface="System Font Regular"/>
              <a:buNone/>
              <a:tabLst/>
              <a:defRPr sz="16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2pPr>
            <a:lvl3pPr marL="6873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Wingdings" pitchFamily="2" charset="2"/>
              <a:buNone/>
              <a:tabLst/>
              <a:defRPr sz="14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3pPr>
            <a:lvl4pPr marL="9175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ct val="100000"/>
              <a:buFont typeface="System Font Regular"/>
              <a:buNone/>
              <a:tabLst/>
              <a:defRPr sz="12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… but they do not tell us directly what the electrons are doing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42C437-2DF5-F8BC-754D-1C3FBF76C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633" y="2021104"/>
            <a:ext cx="6502734" cy="246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366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71708-88BF-FBB6-FFD3-13077E0CC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19BEDFD-EA79-3113-BF27-74ED4041460E}"/>
              </a:ext>
            </a:extLst>
          </p:cNvPr>
          <p:cNvSpPr txBox="1">
            <a:spLocks/>
          </p:cNvSpPr>
          <p:nvPr/>
        </p:nvSpPr>
        <p:spPr>
          <a:xfrm>
            <a:off x="475130" y="378594"/>
            <a:ext cx="8776446" cy="6691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tabLst/>
              <a:defRPr sz="24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8788" indent="-230188" algn="l" defTabSz="9144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1"/>
              </a:buClr>
              <a:buSzPct val="100000"/>
              <a:buFont typeface="System Font Regular"/>
              <a:buNone/>
              <a:tabLst/>
              <a:defRPr sz="16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2pPr>
            <a:lvl3pPr marL="6873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Wingdings" pitchFamily="2" charset="2"/>
              <a:buNone/>
              <a:tabLst/>
              <a:defRPr sz="14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3pPr>
            <a:lvl4pPr marL="9175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ct val="100000"/>
              <a:buFont typeface="System Font Regular"/>
              <a:buNone/>
              <a:tabLst/>
              <a:defRPr sz="12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What do we really want to know?</a:t>
            </a:r>
            <a:br>
              <a:rPr lang="en-US" sz="4000" dirty="0"/>
            </a:b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637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0045D7-5750-99AC-BC04-2EB599858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4183F20-025A-2B3A-C524-D69C61CCF82D}"/>
              </a:ext>
            </a:extLst>
          </p:cNvPr>
          <p:cNvSpPr txBox="1">
            <a:spLocks/>
          </p:cNvSpPr>
          <p:nvPr/>
        </p:nvSpPr>
        <p:spPr>
          <a:xfrm>
            <a:off x="475130" y="378594"/>
            <a:ext cx="8776446" cy="6691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tabLst/>
              <a:defRPr sz="24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8788" indent="-230188" algn="l" defTabSz="9144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1"/>
              </a:buClr>
              <a:buSzPct val="100000"/>
              <a:buFont typeface="System Font Regular"/>
              <a:buNone/>
              <a:tabLst/>
              <a:defRPr sz="16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2pPr>
            <a:lvl3pPr marL="6873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Wingdings" pitchFamily="2" charset="2"/>
              <a:buNone/>
              <a:tabLst/>
              <a:defRPr sz="14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3pPr>
            <a:lvl4pPr marL="9175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ct val="100000"/>
              <a:buFont typeface="System Font Regular"/>
              <a:buNone/>
              <a:tabLst/>
              <a:defRPr sz="12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What do we really want to know?</a:t>
            </a:r>
            <a:br>
              <a:rPr lang="en-US" sz="4000" dirty="0"/>
            </a:br>
            <a:endParaRPr lang="en-US" sz="4000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95764C-48A9-8AE2-987F-D2E393CC132E}"/>
              </a:ext>
            </a:extLst>
          </p:cNvPr>
          <p:cNvSpPr txBox="1"/>
          <p:nvPr/>
        </p:nvSpPr>
        <p:spPr>
          <a:xfrm>
            <a:off x="65111" y="1151577"/>
            <a:ext cx="8403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What states exist?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ABB68F-BABB-2F8F-6FDB-93B20F16FF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36" b="49373"/>
          <a:stretch>
            <a:fillRect/>
          </a:stretch>
        </p:blipFill>
        <p:spPr>
          <a:xfrm>
            <a:off x="3567953" y="1295479"/>
            <a:ext cx="5442041" cy="286504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9ED74FB-F190-3DCD-B4CC-A0B186CA5074}"/>
              </a:ext>
            </a:extLst>
          </p:cNvPr>
          <p:cNvSpPr/>
          <p:nvPr/>
        </p:nvSpPr>
        <p:spPr>
          <a:xfrm>
            <a:off x="4769224" y="1945640"/>
            <a:ext cx="3699136" cy="2214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32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B8C26-B1B4-74AF-0E98-AEB56DBEB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790BC4C-7650-9A49-7F78-ADEEE411CBC9}"/>
              </a:ext>
            </a:extLst>
          </p:cNvPr>
          <p:cNvSpPr txBox="1">
            <a:spLocks/>
          </p:cNvSpPr>
          <p:nvPr/>
        </p:nvSpPr>
        <p:spPr>
          <a:xfrm>
            <a:off x="475130" y="378594"/>
            <a:ext cx="8776446" cy="6691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tabLst/>
              <a:defRPr sz="24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8788" indent="-230188" algn="l" defTabSz="9144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1"/>
              </a:buClr>
              <a:buSzPct val="100000"/>
              <a:buFont typeface="System Font Regular"/>
              <a:buNone/>
              <a:tabLst/>
              <a:defRPr sz="16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2pPr>
            <a:lvl3pPr marL="6873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Wingdings" pitchFamily="2" charset="2"/>
              <a:buNone/>
              <a:tabLst/>
              <a:defRPr sz="14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3pPr>
            <a:lvl4pPr marL="9175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ct val="100000"/>
              <a:buFont typeface="System Font Regular"/>
              <a:buNone/>
              <a:tabLst/>
              <a:defRPr sz="12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What do we really want to know?</a:t>
            </a:r>
            <a:br>
              <a:rPr lang="en-US" sz="4000" dirty="0"/>
            </a:br>
            <a:endParaRPr lang="en-US" sz="4000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743F59-013A-0E7C-BCEA-964331468166}"/>
              </a:ext>
            </a:extLst>
          </p:cNvPr>
          <p:cNvSpPr txBox="1"/>
          <p:nvPr/>
        </p:nvSpPr>
        <p:spPr>
          <a:xfrm>
            <a:off x="65111" y="1151577"/>
            <a:ext cx="8403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What states exist?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Which are occupied?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23999B-DB86-DBA5-115A-F0F42E3A07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36" b="49373"/>
          <a:stretch>
            <a:fillRect/>
          </a:stretch>
        </p:blipFill>
        <p:spPr>
          <a:xfrm>
            <a:off x="3567953" y="1295479"/>
            <a:ext cx="5442041" cy="286504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0B33C51-5C91-7A6F-E2F8-FA877E3C71B4}"/>
              </a:ext>
            </a:extLst>
          </p:cNvPr>
          <p:cNvSpPr/>
          <p:nvPr/>
        </p:nvSpPr>
        <p:spPr>
          <a:xfrm>
            <a:off x="4769224" y="1945640"/>
            <a:ext cx="3699136" cy="2214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660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3E92AA-5ADA-4B5E-12F2-ADCE0FC65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2830FE9-4E65-9330-44FD-6F25CFD9EA00}"/>
              </a:ext>
            </a:extLst>
          </p:cNvPr>
          <p:cNvSpPr txBox="1">
            <a:spLocks/>
          </p:cNvSpPr>
          <p:nvPr/>
        </p:nvSpPr>
        <p:spPr>
          <a:xfrm>
            <a:off x="475130" y="378594"/>
            <a:ext cx="8776446" cy="6691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tabLst/>
              <a:defRPr sz="24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8788" indent="-230188" algn="l" defTabSz="9144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1"/>
              </a:buClr>
              <a:buSzPct val="100000"/>
              <a:buFont typeface="System Font Regular"/>
              <a:buNone/>
              <a:tabLst/>
              <a:defRPr sz="16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2pPr>
            <a:lvl3pPr marL="6873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Wingdings" pitchFamily="2" charset="2"/>
              <a:buNone/>
              <a:tabLst/>
              <a:defRPr sz="14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3pPr>
            <a:lvl4pPr marL="9175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ct val="100000"/>
              <a:buFont typeface="System Font Regular"/>
              <a:buNone/>
              <a:tabLst/>
              <a:defRPr sz="12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What do we really want to know?</a:t>
            </a:r>
            <a:br>
              <a:rPr lang="en-US" sz="4000" dirty="0"/>
            </a:br>
            <a:endParaRPr lang="en-US" sz="4000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23F4CF-C1B4-C324-BDC7-7FA06CFAB390}"/>
              </a:ext>
            </a:extLst>
          </p:cNvPr>
          <p:cNvSpPr txBox="1"/>
          <p:nvPr/>
        </p:nvSpPr>
        <p:spPr>
          <a:xfrm>
            <a:off x="65111" y="1151577"/>
            <a:ext cx="84032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What states exist?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Which are occupied?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How do interactions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modify them?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3BC4C7-9C56-1474-8300-0CFEA91E4C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36" b="49373"/>
          <a:stretch>
            <a:fillRect/>
          </a:stretch>
        </p:blipFill>
        <p:spPr>
          <a:xfrm>
            <a:off x="3567953" y="1295479"/>
            <a:ext cx="5442041" cy="286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59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FEFBE-B6B7-3CC3-1681-62A5F9772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823FBC8-BE3E-7F84-62D9-06545768A899}"/>
              </a:ext>
            </a:extLst>
          </p:cNvPr>
          <p:cNvSpPr txBox="1">
            <a:spLocks/>
          </p:cNvSpPr>
          <p:nvPr/>
        </p:nvSpPr>
        <p:spPr>
          <a:xfrm>
            <a:off x="475130" y="378594"/>
            <a:ext cx="8776446" cy="6691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tabLst/>
              <a:defRPr sz="24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8788" indent="-230188" algn="l" defTabSz="9144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1"/>
              </a:buClr>
              <a:buSzPct val="100000"/>
              <a:buFont typeface="System Font Regular"/>
              <a:buNone/>
              <a:tabLst/>
              <a:defRPr sz="16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2pPr>
            <a:lvl3pPr marL="6873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Wingdings" pitchFamily="2" charset="2"/>
              <a:buNone/>
              <a:tabLst/>
              <a:defRPr sz="14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3pPr>
            <a:lvl4pPr marL="9175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ct val="100000"/>
              <a:buFont typeface="System Font Regular"/>
              <a:buNone/>
              <a:tabLst/>
              <a:defRPr sz="12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What do we really want to know?</a:t>
            </a:r>
            <a:br>
              <a:rPr lang="en-US" sz="4000" dirty="0"/>
            </a:br>
            <a:endParaRPr lang="en-US" sz="4000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F64DD6-3DC5-7CB8-3680-B564BEA30360}"/>
              </a:ext>
            </a:extLst>
          </p:cNvPr>
          <p:cNvSpPr txBox="1"/>
          <p:nvPr/>
        </p:nvSpPr>
        <p:spPr>
          <a:xfrm>
            <a:off x="65111" y="1151577"/>
            <a:ext cx="84032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What states exist?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Which are occupied?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How do interactions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modify them?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How do they disperse?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F84DFF-30F8-D239-631C-CCEC94E107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36" b="49373"/>
          <a:stretch>
            <a:fillRect/>
          </a:stretch>
        </p:blipFill>
        <p:spPr>
          <a:xfrm>
            <a:off x="3567953" y="1295479"/>
            <a:ext cx="5442041" cy="286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928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26A63-34FF-B6A6-C2B4-CE208BA88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8FB9250-8949-5B78-8A35-2DE5B4D7AFF7}"/>
              </a:ext>
            </a:extLst>
          </p:cNvPr>
          <p:cNvSpPr txBox="1">
            <a:spLocks/>
          </p:cNvSpPr>
          <p:nvPr/>
        </p:nvSpPr>
        <p:spPr>
          <a:xfrm>
            <a:off x="475130" y="378594"/>
            <a:ext cx="8776446" cy="6691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tabLst/>
              <a:defRPr sz="24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8788" indent="-230188" algn="l" defTabSz="9144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1"/>
              </a:buClr>
              <a:buSzPct val="100000"/>
              <a:buFont typeface="System Font Regular"/>
              <a:buNone/>
              <a:tabLst/>
              <a:defRPr sz="16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2pPr>
            <a:lvl3pPr marL="6873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Wingdings" pitchFamily="2" charset="2"/>
              <a:buNone/>
              <a:tabLst/>
              <a:defRPr sz="14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3pPr>
            <a:lvl4pPr marL="9175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ct val="100000"/>
              <a:buFont typeface="System Font Regular"/>
              <a:buNone/>
              <a:tabLst/>
              <a:defRPr sz="12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What do we really want to know?</a:t>
            </a:r>
            <a:br>
              <a:rPr lang="en-US" sz="4000" dirty="0"/>
            </a:br>
            <a:endParaRPr lang="en-US" sz="4000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95747D-743E-74F3-4ECE-CA4262F1BDDA}"/>
              </a:ext>
            </a:extLst>
          </p:cNvPr>
          <p:cNvSpPr txBox="1"/>
          <p:nvPr/>
        </p:nvSpPr>
        <p:spPr>
          <a:xfrm>
            <a:off x="65111" y="1151577"/>
            <a:ext cx="84032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What states exist?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Which are occupied?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How do interactions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modify them?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How do they disperse?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How long do they live?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9D5488-390E-A598-D957-63B293C6B0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36" b="49373"/>
          <a:stretch>
            <a:fillRect/>
          </a:stretch>
        </p:blipFill>
        <p:spPr>
          <a:xfrm>
            <a:off x="3567953" y="1295479"/>
            <a:ext cx="5442041" cy="286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624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FE639-E280-F62B-5F90-7DEE9ACD3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53911C4-3636-9920-71B7-0C3844CE2F99}"/>
              </a:ext>
            </a:extLst>
          </p:cNvPr>
          <p:cNvSpPr txBox="1">
            <a:spLocks/>
          </p:cNvSpPr>
          <p:nvPr/>
        </p:nvSpPr>
        <p:spPr>
          <a:xfrm>
            <a:off x="627530" y="1821104"/>
            <a:ext cx="8776446" cy="6691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tabLst/>
              <a:defRPr sz="24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8788" indent="-230188" algn="l" defTabSz="9144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1"/>
              </a:buClr>
              <a:buSzPct val="100000"/>
              <a:buFont typeface="System Font Regular"/>
              <a:buNone/>
              <a:tabLst/>
              <a:defRPr sz="16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2pPr>
            <a:lvl3pPr marL="6873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Wingdings" pitchFamily="2" charset="2"/>
              <a:buNone/>
              <a:tabLst/>
              <a:defRPr sz="14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3pPr>
            <a:lvl4pPr marL="9175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ct val="100000"/>
              <a:buFont typeface="System Font Regular"/>
              <a:buNone/>
              <a:tabLst/>
              <a:defRPr sz="12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Section 1: Emergent Phenomena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178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57288-F26B-F8BA-75A2-B38A51A60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9258A83-56E8-A3E2-8479-8268DAA72B8F}"/>
              </a:ext>
            </a:extLst>
          </p:cNvPr>
          <p:cNvSpPr txBox="1">
            <a:spLocks/>
          </p:cNvSpPr>
          <p:nvPr/>
        </p:nvSpPr>
        <p:spPr>
          <a:xfrm>
            <a:off x="475130" y="378594"/>
            <a:ext cx="8776446" cy="6691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tabLst/>
              <a:defRPr sz="24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8788" indent="-230188" algn="l" defTabSz="9144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1"/>
              </a:buClr>
              <a:buSzPct val="100000"/>
              <a:buFont typeface="System Font Regular"/>
              <a:buNone/>
              <a:tabLst/>
              <a:defRPr sz="16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2pPr>
            <a:lvl3pPr marL="6873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Wingdings" pitchFamily="2" charset="2"/>
              <a:buNone/>
              <a:tabLst/>
              <a:defRPr sz="14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3pPr>
            <a:lvl4pPr marL="9175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ct val="100000"/>
              <a:buFont typeface="System Font Regular"/>
              <a:buNone/>
              <a:tabLst/>
              <a:defRPr sz="12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What do we really want to know?</a:t>
            </a:r>
            <a:br>
              <a:rPr lang="en-US" sz="4000" dirty="0"/>
            </a:br>
            <a:endParaRPr lang="en-US" sz="4000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976E97-84F3-6B01-9A1F-59B591281571}"/>
              </a:ext>
            </a:extLst>
          </p:cNvPr>
          <p:cNvSpPr txBox="1"/>
          <p:nvPr/>
        </p:nvSpPr>
        <p:spPr>
          <a:xfrm>
            <a:off x="4441779" y="2376077"/>
            <a:ext cx="46347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Can we directly observe the electronic degrees of freedom?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4AA2AB-4CB1-4193-6C20-3DEAC7BD4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852" y="1007135"/>
            <a:ext cx="3568883" cy="356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604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AFA46-B217-AE1A-DC04-8FB864743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703809A-F80F-F394-77C8-52F9CA7487BF}"/>
              </a:ext>
            </a:extLst>
          </p:cNvPr>
          <p:cNvSpPr txBox="1">
            <a:spLocks/>
          </p:cNvSpPr>
          <p:nvPr/>
        </p:nvSpPr>
        <p:spPr>
          <a:xfrm>
            <a:off x="475130" y="378594"/>
            <a:ext cx="8776446" cy="6691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tabLst/>
              <a:defRPr sz="24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8788" indent="-230188" algn="l" defTabSz="9144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1"/>
              </a:buClr>
              <a:buSzPct val="100000"/>
              <a:buFont typeface="System Font Regular"/>
              <a:buNone/>
              <a:tabLst/>
              <a:defRPr sz="16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2pPr>
            <a:lvl3pPr marL="6873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Wingdings" pitchFamily="2" charset="2"/>
              <a:buNone/>
              <a:tabLst/>
              <a:defRPr sz="14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3pPr>
            <a:lvl4pPr marL="9175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ct val="100000"/>
              <a:buFont typeface="System Font Regular"/>
              <a:buNone/>
              <a:tabLst/>
              <a:defRPr sz="12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The Spectral Function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322F097-564B-1A82-CCDF-FB8D4D85B308}"/>
                  </a:ext>
                </a:extLst>
              </p:cNvPr>
              <p:cNvSpPr txBox="1"/>
              <p:nvPr/>
            </p:nvSpPr>
            <p:spPr>
              <a:xfrm>
                <a:off x="2243275" y="1307256"/>
                <a:ext cx="4162101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Im</m:t>
                      </m:r>
                      <m:r>
                        <a:rPr lang="en-US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𝐤</m:t>
                      </m:r>
                      <m:r>
                        <a:rPr lang="en-US" sz="2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322F097-564B-1A82-CCDF-FB8D4D85B3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275" y="1307256"/>
                <a:ext cx="4162101" cy="8094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3CCCA1AB-0E67-D206-54CA-4C457D918A60}"/>
              </a:ext>
            </a:extLst>
          </p:cNvPr>
          <p:cNvSpPr txBox="1"/>
          <p:nvPr/>
        </p:nvSpPr>
        <p:spPr>
          <a:xfrm>
            <a:off x="2009142" y="2116708"/>
            <a:ext cx="46303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The central quantity describing electronic excitations.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624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3AADC9-5F37-0C13-F4F2-86DFA2C72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0A1B6C3-2157-0D65-A08F-1C31B1551E94}"/>
              </a:ext>
            </a:extLst>
          </p:cNvPr>
          <p:cNvSpPr txBox="1">
            <a:spLocks/>
          </p:cNvSpPr>
          <p:nvPr/>
        </p:nvSpPr>
        <p:spPr>
          <a:xfrm>
            <a:off x="475130" y="378594"/>
            <a:ext cx="8776446" cy="6691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tabLst/>
              <a:defRPr sz="24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8788" indent="-230188" algn="l" defTabSz="9144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1"/>
              </a:buClr>
              <a:buSzPct val="100000"/>
              <a:buFont typeface="System Font Regular"/>
              <a:buNone/>
              <a:tabLst/>
              <a:defRPr sz="16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2pPr>
            <a:lvl3pPr marL="6873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Wingdings" pitchFamily="2" charset="2"/>
              <a:buNone/>
              <a:tabLst/>
              <a:defRPr sz="14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3pPr>
            <a:lvl4pPr marL="9175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ct val="100000"/>
              <a:buFont typeface="System Font Regular"/>
              <a:buNone/>
              <a:tabLst/>
              <a:defRPr sz="12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The Spectral Function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415C693-6AB0-05A7-5277-B6DA7A2BCB35}"/>
                  </a:ext>
                </a:extLst>
              </p:cNvPr>
              <p:cNvSpPr txBox="1"/>
              <p:nvPr/>
            </p:nvSpPr>
            <p:spPr>
              <a:xfrm>
                <a:off x="2243275" y="1307256"/>
                <a:ext cx="4162101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Im</m:t>
                      </m:r>
                      <m:r>
                        <a:rPr lang="en-US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𝐤</m:t>
                      </m:r>
                      <m:r>
                        <a:rPr lang="en-US" sz="2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415C693-6AB0-05A7-5277-B6DA7A2BC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275" y="1307256"/>
                <a:ext cx="4162101" cy="8094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06258EF7-0D4B-ED9D-92A6-9033CB8B6509}"/>
              </a:ext>
            </a:extLst>
          </p:cNvPr>
          <p:cNvSpPr txBox="1"/>
          <p:nvPr/>
        </p:nvSpPr>
        <p:spPr>
          <a:xfrm>
            <a:off x="2009142" y="2116708"/>
            <a:ext cx="46303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The central quantity describing electronic excitations.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00AAD6-07E2-1CD4-08C9-2784E6E5D1F7}"/>
              </a:ext>
            </a:extLst>
          </p:cNvPr>
          <p:cNvSpPr txBox="1"/>
          <p:nvPr/>
        </p:nvSpPr>
        <p:spPr>
          <a:xfrm>
            <a:off x="165847" y="2787661"/>
            <a:ext cx="462578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dirty="0">
                <a:solidFill>
                  <a:schemeClr val="bg1"/>
                </a:solidFill>
              </a:rPr>
              <a:t>Encodes: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Where electronic states exist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Their momentum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Their lifetime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Their spectral weight</a:t>
            </a:r>
          </a:p>
        </p:txBody>
      </p:sp>
    </p:spTree>
    <p:extLst>
      <p:ext uri="{BB962C8B-B14F-4D97-AF65-F5344CB8AC3E}">
        <p14:creationId xmlns:p14="http://schemas.microsoft.com/office/powerpoint/2010/main" val="1153495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4F01F-1C09-B085-FA2A-E265A714C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B2886F7-A68D-49A0-B183-A9531F66A9D2}"/>
              </a:ext>
            </a:extLst>
          </p:cNvPr>
          <p:cNvSpPr txBox="1">
            <a:spLocks/>
          </p:cNvSpPr>
          <p:nvPr/>
        </p:nvSpPr>
        <p:spPr>
          <a:xfrm>
            <a:off x="475130" y="378594"/>
            <a:ext cx="8776446" cy="6691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tabLst/>
              <a:defRPr sz="24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8788" indent="-230188" algn="l" defTabSz="9144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1"/>
              </a:buClr>
              <a:buSzPct val="100000"/>
              <a:buFont typeface="System Font Regular"/>
              <a:buNone/>
              <a:tabLst/>
              <a:defRPr sz="16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2pPr>
            <a:lvl3pPr marL="6873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Wingdings" pitchFamily="2" charset="2"/>
              <a:buNone/>
              <a:tabLst/>
              <a:defRPr sz="14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3pPr>
            <a:lvl4pPr marL="9175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ct val="100000"/>
              <a:buFont typeface="System Font Regular"/>
              <a:buNone/>
              <a:tabLst/>
              <a:defRPr sz="12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The Spectral Function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8D9222F-C82F-FE0B-FDDF-CC1750918181}"/>
                  </a:ext>
                </a:extLst>
              </p:cNvPr>
              <p:cNvSpPr txBox="1"/>
              <p:nvPr/>
            </p:nvSpPr>
            <p:spPr>
              <a:xfrm>
                <a:off x="2243275" y="1307256"/>
                <a:ext cx="4162101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Im</m:t>
                      </m:r>
                      <m:r>
                        <a:rPr lang="en-US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𝐤</m:t>
                      </m:r>
                      <m:r>
                        <a:rPr lang="en-US" sz="2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8D9222F-C82F-FE0B-FDDF-CC1750918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275" y="1307256"/>
                <a:ext cx="4162101" cy="8094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37ECC6F2-91FA-E061-618F-D53C7B025765}"/>
              </a:ext>
            </a:extLst>
          </p:cNvPr>
          <p:cNvSpPr txBox="1"/>
          <p:nvPr/>
        </p:nvSpPr>
        <p:spPr>
          <a:xfrm>
            <a:off x="2009142" y="2116708"/>
            <a:ext cx="46303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The central quantity describing electronic excitations.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D7597F-BC71-D44F-4729-AEC7CDEE6C6A}"/>
              </a:ext>
            </a:extLst>
          </p:cNvPr>
          <p:cNvSpPr txBox="1"/>
          <p:nvPr/>
        </p:nvSpPr>
        <p:spPr>
          <a:xfrm>
            <a:off x="165847" y="2787661"/>
            <a:ext cx="462578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dirty="0">
                <a:solidFill>
                  <a:schemeClr val="bg1"/>
                </a:solidFill>
              </a:rPr>
              <a:t>Encodes: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Where electronic states exist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Their momentum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Their lifetime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Their spectral weight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9697EB5-AC4D-0E97-F267-1C7C7322D96C}"/>
                  </a:ext>
                </a:extLst>
              </p:cNvPr>
              <p:cNvSpPr txBox="1"/>
              <p:nvPr/>
            </p:nvSpPr>
            <p:spPr>
              <a:xfrm>
                <a:off x="4016983" y="3185666"/>
                <a:ext cx="4630366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</a:rPr>
                  <a:t>If we could measure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𝐤</m:t>
                        </m:r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, we could directly observe many-body physics</a:t>
                </a:r>
                <a:r>
                  <a:rPr lang="en-US" sz="2800" dirty="0"/>
                  <a:t>.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9697EB5-AC4D-0E97-F267-1C7C7322D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983" y="3185666"/>
                <a:ext cx="4630366" cy="1384995"/>
              </a:xfrm>
              <a:prstGeom prst="rect">
                <a:avLst/>
              </a:prstGeom>
              <a:blipFill>
                <a:blip r:embed="rId4"/>
                <a:stretch>
                  <a:fillRect l="-132" t="-4405" r="-1974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10683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96EDCE-8C20-DA5E-983B-031B64AB3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97EA8F6-36B3-D5E3-4C0F-2CE97C33928F}"/>
              </a:ext>
            </a:extLst>
          </p:cNvPr>
          <p:cNvSpPr txBox="1">
            <a:spLocks/>
          </p:cNvSpPr>
          <p:nvPr/>
        </p:nvSpPr>
        <p:spPr>
          <a:xfrm>
            <a:off x="367554" y="1151948"/>
            <a:ext cx="8776446" cy="6691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tabLst/>
              <a:defRPr sz="24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8788" indent="-230188" algn="l" defTabSz="9144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1"/>
              </a:buClr>
              <a:buSzPct val="100000"/>
              <a:buFont typeface="System Font Regular"/>
              <a:buNone/>
              <a:tabLst/>
              <a:defRPr sz="16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2pPr>
            <a:lvl3pPr marL="6873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Wingdings" pitchFamily="2" charset="2"/>
              <a:buNone/>
              <a:tabLst/>
              <a:defRPr sz="14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3pPr>
            <a:lvl4pPr marL="9175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ct val="100000"/>
              <a:buFont typeface="System Font Regular"/>
              <a:buNone/>
              <a:tabLst/>
              <a:defRPr sz="12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Section 2: The ARPES Experiment</a:t>
            </a:r>
          </a:p>
          <a:p>
            <a:endParaRPr lang="en-US" dirty="0"/>
          </a:p>
        </p:txBody>
      </p:sp>
      <p:pic>
        <p:nvPicPr>
          <p:cNvPr id="2050" name="Picture 2" descr="Instrumentation | Yang Lab">
            <a:extLst>
              <a:ext uri="{FF2B5EF4-FFF2-40B4-BE49-F238E27FC236}">
                <a16:creationId xmlns:a16="http://schemas.microsoft.com/office/drawing/2014/main" id="{8B3E6168-65ED-01CE-0E06-80103CD02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222" y="2047028"/>
            <a:ext cx="2114854" cy="211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880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FB10C-6DCE-B182-D1FA-85519ECE4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ARPES: General Description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1544A08-440C-339E-DA6B-3AEF561500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5522" b="43302"/>
          <a:stretch>
            <a:fillRect/>
          </a:stretch>
        </p:blipFill>
        <p:spPr>
          <a:xfrm>
            <a:off x="281010" y="1438887"/>
            <a:ext cx="3772336" cy="25773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AE04FA9-33DD-C2F7-CBB6-E4BEDFAC11CC}"/>
              </a:ext>
            </a:extLst>
          </p:cNvPr>
          <p:cNvSpPr txBox="1"/>
          <p:nvPr/>
        </p:nvSpPr>
        <p:spPr>
          <a:xfrm>
            <a:off x="4473387" y="1438887"/>
            <a:ext cx="35410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ARPES exploits the kinematics of the photoemission process to: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3011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B7C9A-EDE4-CC52-5CF8-89C8B1FE0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257C8-40C9-38F2-5BA2-F556EEC79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ARPES: General Description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20534FC-C8CD-8480-7443-DCC3D4C1F5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5522" b="43302"/>
          <a:stretch>
            <a:fillRect/>
          </a:stretch>
        </p:blipFill>
        <p:spPr>
          <a:xfrm>
            <a:off x="281010" y="1438887"/>
            <a:ext cx="3772336" cy="25773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7D0A8F6-01EB-6E05-2F94-34666CF94045}"/>
                  </a:ext>
                </a:extLst>
              </p:cNvPr>
              <p:cNvSpPr txBox="1"/>
              <p:nvPr/>
            </p:nvSpPr>
            <p:spPr>
              <a:xfrm>
                <a:off x="4473387" y="1438887"/>
                <a:ext cx="3541059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ARPES exploits the kinematics of the photoemission process to:</a:t>
                </a:r>
                <a:br>
                  <a:rPr lang="en-US" dirty="0">
                    <a:solidFill>
                      <a:schemeClr val="bg1"/>
                    </a:solidFill>
                  </a:rPr>
                </a:br>
                <a:endParaRPr lang="en-US" dirty="0">
                  <a:solidFill>
                    <a:schemeClr val="bg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/>
                    </a:solidFill>
                  </a:rPr>
                  <a:t> deduce the binding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</m:sSub>
                  </m:oMath>
                </a14:m>
                <a:endParaRPr lang="en-US" b="0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7D0A8F6-01EB-6E05-2F94-34666CF94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387" y="1438887"/>
                <a:ext cx="3541059" cy="1754326"/>
              </a:xfrm>
              <a:prstGeom prst="rect">
                <a:avLst/>
              </a:prstGeom>
              <a:blipFill>
                <a:blip r:embed="rId3"/>
                <a:stretch>
                  <a:fillRect l="-1549" t="-1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5495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C4670-AC4A-13C2-32C5-B9306F899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0D809-C186-C877-303F-A382BA501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ARPES: General Description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13CF9BF-39F8-E7CE-D8F3-577ACC39DA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5522" b="43302"/>
          <a:stretch>
            <a:fillRect/>
          </a:stretch>
        </p:blipFill>
        <p:spPr>
          <a:xfrm>
            <a:off x="281010" y="1438887"/>
            <a:ext cx="3772336" cy="25773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6FAD56F-AB98-A8D0-1FBD-773CE64AC030}"/>
                  </a:ext>
                </a:extLst>
              </p:cNvPr>
              <p:cNvSpPr txBox="1"/>
              <p:nvPr/>
            </p:nvSpPr>
            <p:spPr>
              <a:xfrm>
                <a:off x="4473387" y="1438887"/>
                <a:ext cx="3541059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ARPES exploits the kinematics of the photoemission process to:</a:t>
                </a:r>
                <a:br>
                  <a:rPr lang="en-US" dirty="0">
                    <a:solidFill>
                      <a:schemeClr val="bg1"/>
                    </a:solidFill>
                  </a:rPr>
                </a:br>
                <a:endParaRPr lang="en-US" dirty="0">
                  <a:solidFill>
                    <a:schemeClr val="bg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/>
                    </a:solidFill>
                  </a:rPr>
                  <a:t> deduce the binding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</m:sSub>
                  </m:oMath>
                </a14:m>
                <a:endParaRPr lang="en-US" b="0" dirty="0">
                  <a:solidFill>
                    <a:schemeClr val="bg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/>
                    </a:solidFill>
                  </a:rPr>
                  <a:t> crystal momentum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ℏ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𝐤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of the electron before it was emitted from the material</a:t>
                </a: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6FAD56F-AB98-A8D0-1FBD-773CE64AC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387" y="1438887"/>
                <a:ext cx="3541059" cy="2862322"/>
              </a:xfrm>
              <a:prstGeom prst="rect">
                <a:avLst/>
              </a:prstGeom>
              <a:blipFill>
                <a:blip r:embed="rId3"/>
                <a:stretch>
                  <a:fillRect l="-1549" t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14594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71241-EF26-3D8B-1786-D03F6FBCB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B2C4B-909A-3C8D-407F-E22581BA1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ARPES: Experimental Process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EEB924-8E77-2DF4-8A5F-E778FD9242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5522" b="43302"/>
          <a:stretch>
            <a:fillRect/>
          </a:stretch>
        </p:blipFill>
        <p:spPr>
          <a:xfrm>
            <a:off x="281010" y="1438887"/>
            <a:ext cx="3772336" cy="25773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A704B16-6F0B-65F3-E903-205273C55502}"/>
                  </a:ext>
                </a:extLst>
              </p:cNvPr>
              <p:cNvSpPr txBox="1"/>
              <p:nvPr/>
            </p:nvSpPr>
            <p:spPr>
              <a:xfrm>
                <a:off x="4473387" y="1743687"/>
                <a:ext cx="354105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arenR"/>
                </a:pPr>
                <a:r>
                  <a:rPr lang="en-US" dirty="0">
                    <a:solidFill>
                      <a:schemeClr val="bg1"/>
                    </a:solidFill>
                  </a:rPr>
                  <a:t>Irradiate a single-crystal sample with monochromatic light  of energy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endParaRPr lang="en-US" b="0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A704B16-6F0B-65F3-E903-205273C55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387" y="1743687"/>
                <a:ext cx="3541059" cy="1200329"/>
              </a:xfrm>
              <a:prstGeom prst="rect">
                <a:avLst/>
              </a:prstGeom>
              <a:blipFill>
                <a:blip r:embed="rId3"/>
                <a:stretch>
                  <a:fillRect l="-1549" t="-2538" r="-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34000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A14DF-9441-B6D9-3522-A19FBA87F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DD3EF-0941-6C81-F033-165A8F7DA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ARPES: Experimental Process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8D30B9A-AE4C-6600-7AAA-DF126E25DB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5522" b="43302"/>
          <a:stretch>
            <a:fillRect/>
          </a:stretch>
        </p:blipFill>
        <p:spPr>
          <a:xfrm>
            <a:off x="281010" y="1438887"/>
            <a:ext cx="3772336" cy="25773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60B5145-129C-F04C-F081-86543741FD70}"/>
                  </a:ext>
                </a:extLst>
              </p:cNvPr>
              <p:cNvSpPr txBox="1"/>
              <p:nvPr/>
            </p:nvSpPr>
            <p:spPr>
              <a:xfrm>
                <a:off x="4473387" y="1743687"/>
                <a:ext cx="3541059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arenR"/>
                </a:pPr>
                <a:r>
                  <a:rPr lang="en-US" dirty="0">
                    <a:solidFill>
                      <a:schemeClr val="bg1"/>
                    </a:solidFill>
                  </a:rPr>
                  <a:t>Irradiate a single-crystal sample with monochromatic light  of energy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endParaRPr lang="en-US" b="0" dirty="0">
                  <a:solidFill>
                    <a:schemeClr val="bg1"/>
                  </a:solidFill>
                </a:endParaRPr>
              </a:p>
              <a:p>
                <a:pPr marL="342900" indent="-342900">
                  <a:buAutoNum type="arabicParenR"/>
                </a:pPr>
                <a:r>
                  <a:rPr lang="en-US" dirty="0">
                    <a:solidFill>
                      <a:schemeClr val="bg1"/>
                    </a:solidFill>
                  </a:rPr>
                  <a:t>Collect photoelectrons in spectrometer </a:t>
                </a: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60B5145-129C-F04C-F081-86543741FD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387" y="1743687"/>
                <a:ext cx="3541059" cy="2031325"/>
              </a:xfrm>
              <a:prstGeom prst="rect">
                <a:avLst/>
              </a:prstGeom>
              <a:blipFill>
                <a:blip r:embed="rId3"/>
                <a:stretch>
                  <a:fillRect l="-1549" t="-1502" r="-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6933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DBF8F-2690-957F-4CA4-DD295B5C9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Mesmerizing murmuration of starlings flies across UK sky | USA TODAY #Shorts">
            <a:hlinkClick r:id="" action="ppaction://media"/>
            <a:extLst>
              <a:ext uri="{FF2B5EF4-FFF2-40B4-BE49-F238E27FC236}">
                <a16:creationId xmlns:a16="http://schemas.microsoft.com/office/drawing/2014/main" id="{5133F1A9-1D49-B1EC-F973-7844593CE0A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572000" y="175231"/>
            <a:ext cx="2708659" cy="47930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6C537F-335B-637C-C2E3-523925B355ED}"/>
              </a:ext>
            </a:extLst>
          </p:cNvPr>
          <p:cNvSpPr txBox="1"/>
          <p:nvPr/>
        </p:nvSpPr>
        <p:spPr>
          <a:xfrm>
            <a:off x="0" y="1592165"/>
            <a:ext cx="4572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Simple local interactions can give rise to extraordinary collective behavior</a:t>
            </a:r>
          </a:p>
        </p:txBody>
      </p:sp>
    </p:spTree>
    <p:extLst>
      <p:ext uri="{BB962C8B-B14F-4D97-AF65-F5344CB8AC3E}">
        <p14:creationId xmlns:p14="http://schemas.microsoft.com/office/powerpoint/2010/main" val="301460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A30E4-733B-5BF0-51E6-5B7B9DBC0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E471F-2D7E-C0AE-BC40-031C493AF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ARPES: Experimental Process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49E7339-ED8B-9B5F-8F13-E46945B6A4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5522" b="43302"/>
          <a:stretch>
            <a:fillRect/>
          </a:stretch>
        </p:blipFill>
        <p:spPr>
          <a:xfrm>
            <a:off x="281010" y="1438887"/>
            <a:ext cx="3772336" cy="25773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6EA42B0-6461-55AD-048C-3981FD6FAFAE}"/>
                  </a:ext>
                </a:extLst>
              </p:cNvPr>
              <p:cNvSpPr txBox="1"/>
              <p:nvPr/>
            </p:nvSpPr>
            <p:spPr>
              <a:xfrm>
                <a:off x="4473387" y="1743687"/>
                <a:ext cx="3541059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arenR"/>
                </a:pPr>
                <a:r>
                  <a:rPr lang="en-US" dirty="0">
                    <a:solidFill>
                      <a:schemeClr val="bg1"/>
                    </a:solidFill>
                  </a:rPr>
                  <a:t>Irradiate a single-crystal sample with monochromatic light  of energy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endParaRPr lang="en-US" b="0" dirty="0">
                  <a:solidFill>
                    <a:schemeClr val="bg1"/>
                  </a:solidFill>
                </a:endParaRPr>
              </a:p>
              <a:p>
                <a:pPr marL="342900" indent="-342900">
                  <a:buAutoNum type="arabicParenR"/>
                </a:pPr>
                <a:r>
                  <a:rPr lang="en-US" dirty="0">
                    <a:solidFill>
                      <a:schemeClr val="bg1"/>
                    </a:solidFill>
                  </a:rPr>
                  <a:t>Collect photoelectrons in spectrometer </a:t>
                </a:r>
              </a:p>
              <a:p>
                <a:pPr marL="342900" indent="-342900">
                  <a:buAutoNum type="arabicParenR"/>
                </a:pPr>
                <a:r>
                  <a:rPr lang="en-US" dirty="0">
                    <a:solidFill>
                      <a:schemeClr val="bg1"/>
                    </a:solidFill>
                  </a:rPr>
                  <a:t>Record the kinetic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𝑘𝑖𝑛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and emission angles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6EA42B0-6461-55AD-048C-3981FD6FA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387" y="1743687"/>
                <a:ext cx="3541059" cy="2585323"/>
              </a:xfrm>
              <a:prstGeom prst="rect">
                <a:avLst/>
              </a:prstGeom>
              <a:blipFill>
                <a:blip r:embed="rId3"/>
                <a:stretch>
                  <a:fillRect l="-1549" t="-1179" r="-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85501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38D3C9-1174-3E73-52EA-9E12EE4A8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CF4BD-CD74-98BA-9120-05AD888D7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ARPES: Conservation Laws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810DC6-44AE-3B3D-DC58-9B38AA47B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7927" y="1653171"/>
            <a:ext cx="3535202" cy="20492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39C63F-32A8-1127-A131-8388E526187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5522" b="43302"/>
          <a:stretch>
            <a:fillRect/>
          </a:stretch>
        </p:blipFill>
        <p:spPr>
          <a:xfrm>
            <a:off x="281010" y="1438887"/>
            <a:ext cx="3772336" cy="257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9510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1B3DB-08D0-89F8-D6D9-ADCC0123A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CBFDB-ACD8-3CC7-C103-B38FBEE7E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ARPES: Conservation of Energy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D9854D-62D3-8432-BE57-CE16C1E66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551" y="905539"/>
            <a:ext cx="5860897" cy="389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551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3FB529-B09B-3020-89C6-22F6CD366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2573B-5245-8019-027F-CB073187A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ARPES: Momentum Conservation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D213D3-C05B-D720-3955-B6A26513B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551" y="896575"/>
            <a:ext cx="5876061" cy="39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3281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63403E-2570-EC65-1C00-BFF9CC1FB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4ED88-F6C8-AD96-BAD1-34670044C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ARPES: Experimental Setup</a:t>
            </a:r>
            <a:endParaRPr lang="en-US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E57C74BA-31D7-E6CF-1933-5868DC5301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6" r="27530"/>
          <a:stretch>
            <a:fillRect/>
          </a:stretch>
        </p:blipFill>
        <p:spPr bwMode="auto">
          <a:xfrm>
            <a:off x="279400" y="1124712"/>
            <a:ext cx="204724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5FE0FE-7138-DC32-B606-9E62E893F776}"/>
              </a:ext>
            </a:extLst>
          </p:cNvPr>
          <p:cNvSpPr txBox="1"/>
          <p:nvPr/>
        </p:nvSpPr>
        <p:spPr>
          <a:xfrm>
            <a:off x="2436707" y="897466"/>
            <a:ext cx="5814349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Performed in ultra high-vacuum environments (&lt;10</a:t>
            </a:r>
            <a:r>
              <a:rPr lang="en-US" baseline="30000" dirty="0">
                <a:solidFill>
                  <a:schemeClr val="bg1"/>
                </a:solidFill>
              </a:rPr>
              <a:t>-10</a:t>
            </a:r>
            <a:r>
              <a:rPr lang="en-US" dirty="0">
                <a:solidFill>
                  <a:schemeClr val="bg1"/>
                </a:solidFill>
              </a:rPr>
              <a:t> mbar)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At cryogenic temperatures (&lt;15 K)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Multi-axis manipulator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Detectors are hemispherical analyzers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Can use a range of light sources such as:</a:t>
            </a:r>
          </a:p>
          <a:p>
            <a:r>
              <a:rPr lang="en-US" dirty="0">
                <a:solidFill>
                  <a:schemeClr val="bg1"/>
                </a:solidFill>
              </a:rPr>
              <a:t>Lasers (6 – 11 eV)</a:t>
            </a:r>
          </a:p>
          <a:p>
            <a:r>
              <a:rPr lang="en-US" dirty="0">
                <a:solidFill>
                  <a:schemeClr val="bg1"/>
                </a:solidFill>
              </a:rPr>
              <a:t>Plasma sources (21-40 eV)</a:t>
            </a:r>
          </a:p>
          <a:p>
            <a:r>
              <a:rPr lang="en-US" dirty="0">
                <a:solidFill>
                  <a:schemeClr val="bg1"/>
                </a:solidFill>
              </a:rPr>
              <a:t>VUV synchrotrons (20-200 eV)</a:t>
            </a:r>
          </a:p>
          <a:p>
            <a:r>
              <a:rPr lang="en-US" dirty="0">
                <a:solidFill>
                  <a:schemeClr val="bg1"/>
                </a:solidFill>
              </a:rPr>
              <a:t>Soft- Xray synchrotrons (400-1000 eV)</a:t>
            </a:r>
          </a:p>
        </p:txBody>
      </p:sp>
    </p:spTree>
    <p:extLst>
      <p:ext uri="{BB962C8B-B14F-4D97-AF65-F5344CB8AC3E}">
        <p14:creationId xmlns:p14="http://schemas.microsoft.com/office/powerpoint/2010/main" val="32571789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CB76E6-D509-6037-61A5-1DD10ADDB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6F6E7-64B5-EC77-4DEA-8913ED4F5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ARPES: ARPES Measurements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1B405F-15B9-6902-1F95-B0A61FF7C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46" y="1536638"/>
            <a:ext cx="4026107" cy="24004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F66B51-FFCE-6F7E-5EF7-180690C2EE7B}"/>
              </a:ext>
            </a:extLst>
          </p:cNvPr>
          <p:cNvSpPr txBox="1"/>
          <p:nvPr/>
        </p:nvSpPr>
        <p:spPr>
          <a:xfrm>
            <a:off x="1533489" y="1034534"/>
            <a:ext cx="1530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2d dispersions</a:t>
            </a:r>
          </a:p>
        </p:txBody>
      </p:sp>
    </p:spTree>
    <p:extLst>
      <p:ext uri="{BB962C8B-B14F-4D97-AF65-F5344CB8AC3E}">
        <p14:creationId xmlns:p14="http://schemas.microsoft.com/office/powerpoint/2010/main" val="8673559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6F5579-F1FE-7150-6630-9D7B88F95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A23AC-A411-1B3A-41D0-2F75D4498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ARPES: ARPES Measurements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34FB69-68FC-4F3A-5902-3ACFE8F71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46" y="1536638"/>
            <a:ext cx="4026107" cy="24004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BC4701-E59D-A393-3963-25A344578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1721" y="1536638"/>
            <a:ext cx="3264933" cy="26059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62E8CC-ADE8-08D5-61F2-F9B8161C6B09}"/>
              </a:ext>
            </a:extLst>
          </p:cNvPr>
          <p:cNvSpPr txBox="1"/>
          <p:nvPr/>
        </p:nvSpPr>
        <p:spPr>
          <a:xfrm>
            <a:off x="6178977" y="1014968"/>
            <a:ext cx="981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3d maps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202ED1-2A43-4948-B480-8585B1714C97}"/>
              </a:ext>
            </a:extLst>
          </p:cNvPr>
          <p:cNvSpPr txBox="1"/>
          <p:nvPr/>
        </p:nvSpPr>
        <p:spPr>
          <a:xfrm>
            <a:off x="1533489" y="1034534"/>
            <a:ext cx="1530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2d dispersions</a:t>
            </a:r>
          </a:p>
        </p:txBody>
      </p:sp>
    </p:spTree>
    <p:extLst>
      <p:ext uri="{BB962C8B-B14F-4D97-AF65-F5344CB8AC3E}">
        <p14:creationId xmlns:p14="http://schemas.microsoft.com/office/powerpoint/2010/main" val="24539092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58A9A-BDF4-53AD-35AB-E5A1AF411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CFB8DB0-B966-D9DD-DE7B-8B7A0D9514E6}"/>
              </a:ext>
            </a:extLst>
          </p:cNvPr>
          <p:cNvSpPr txBox="1">
            <a:spLocks/>
          </p:cNvSpPr>
          <p:nvPr/>
        </p:nvSpPr>
        <p:spPr>
          <a:xfrm>
            <a:off x="367554" y="1151948"/>
            <a:ext cx="8776446" cy="6691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tabLst/>
              <a:defRPr sz="24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8788" indent="-230188" algn="l" defTabSz="9144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1"/>
              </a:buClr>
              <a:buSzPct val="100000"/>
              <a:buFont typeface="System Font Regular"/>
              <a:buNone/>
              <a:tabLst/>
              <a:defRPr sz="16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2pPr>
            <a:lvl3pPr marL="6873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Wingdings" pitchFamily="2" charset="2"/>
              <a:buNone/>
              <a:tabLst/>
              <a:defRPr sz="14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3pPr>
            <a:lvl4pPr marL="9175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ct val="100000"/>
              <a:buFont typeface="System Font Regular"/>
              <a:buNone/>
              <a:tabLst/>
              <a:defRPr sz="12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Section 3: ARPES Formalism</a:t>
            </a:r>
          </a:p>
          <a:p>
            <a:endParaRPr lang="en-US" dirty="0"/>
          </a:p>
        </p:txBody>
      </p:sp>
      <p:pic>
        <p:nvPicPr>
          <p:cNvPr id="11266" name="Picture 2" descr="Angle Resolved Photoemission Spectroscopy">
            <a:extLst>
              <a:ext uri="{FF2B5EF4-FFF2-40B4-BE49-F238E27FC236}">
                <a16:creationId xmlns:a16="http://schemas.microsoft.com/office/drawing/2014/main" id="{5DC07ABE-F23B-1FBA-B75F-F4CD0B224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094" y="1773154"/>
            <a:ext cx="2615039" cy="299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769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73D00-81C2-C995-407F-8CBB5A8FF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B3FC8-7ED2-B23D-D6FB-31D799BD8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ARPES: Fermi’s Golden Rule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3D85C4-1F86-CD2D-BFF2-CBA2EDF30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788" y="1587449"/>
            <a:ext cx="5658141" cy="1968601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BF9B2A2-819C-15C2-F4D8-084469854325}"/>
              </a:ext>
            </a:extLst>
          </p:cNvPr>
          <p:cNvCxnSpPr/>
          <p:nvPr/>
        </p:nvCxnSpPr>
        <p:spPr>
          <a:xfrm flipH="1">
            <a:off x="5706533" y="2099733"/>
            <a:ext cx="762000" cy="846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5620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05EADA-7154-6AF3-6B6C-FCC991F63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5EC3B-FCE7-A090-807A-DDA79943E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ARPES: Fermi’s Golden Rule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00FEDA-3845-15DE-8745-42E8444CF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788" y="1587449"/>
            <a:ext cx="5658141" cy="196860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C3585-1398-A57B-BF81-F782B5AA5A2E}"/>
                  </a:ext>
                </a:extLst>
              </p:cNvPr>
              <p:cNvSpPr txBox="1"/>
              <p:nvPr/>
            </p:nvSpPr>
            <p:spPr>
              <a:xfrm>
                <a:off x="6248400" y="1124712"/>
                <a:ext cx="2513812" cy="2669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Formally: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/>
                    </a:solidFill>
                  </a:rPr>
                  <a:t>Photoemission process described by transition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i="1" dirty="0">
                    <a:solidFill>
                      <a:schemeClr val="bg1"/>
                    </a:solidFill>
                  </a:rPr>
                  <a:t>N</a:t>
                </a:r>
                <a:r>
                  <a:rPr lang="en-US" dirty="0">
                    <a:solidFill>
                      <a:schemeClr val="bg1"/>
                    </a:solidFill>
                  </a:rPr>
                  <a:t>-electron initial state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to an excited final state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C3585-1398-A57B-BF81-F782B5AA5A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1124712"/>
                <a:ext cx="2513812" cy="2669064"/>
              </a:xfrm>
              <a:prstGeom prst="rect">
                <a:avLst/>
              </a:prstGeom>
              <a:blipFill>
                <a:blip r:embed="rId3"/>
                <a:stretch>
                  <a:fillRect l="-1942" t="-1373" r="-243" b="-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D6841CC-B50D-B56C-4D6B-C150E70B3091}"/>
              </a:ext>
            </a:extLst>
          </p:cNvPr>
          <p:cNvCxnSpPr/>
          <p:nvPr/>
        </p:nvCxnSpPr>
        <p:spPr>
          <a:xfrm flipH="1">
            <a:off x="5706533" y="2099733"/>
            <a:ext cx="762000" cy="846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809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41B33-FD23-B2BA-955E-72D568F59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8AE41D7-F9D4-47A9-3DBC-409DA6133D51}"/>
              </a:ext>
            </a:extLst>
          </p:cNvPr>
          <p:cNvSpPr txBox="1">
            <a:spLocks/>
          </p:cNvSpPr>
          <p:nvPr/>
        </p:nvSpPr>
        <p:spPr>
          <a:xfrm>
            <a:off x="101065" y="0"/>
            <a:ext cx="8730113" cy="6691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tabLst/>
              <a:defRPr sz="24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8788" indent="-230188" algn="l" defTabSz="9144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1"/>
              </a:buClr>
              <a:buSzPct val="100000"/>
              <a:buFont typeface="System Font Regular"/>
              <a:buNone/>
              <a:tabLst/>
              <a:defRPr sz="16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2pPr>
            <a:lvl3pPr marL="6873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Wingdings" pitchFamily="2" charset="2"/>
              <a:buNone/>
              <a:tabLst/>
              <a:defRPr sz="14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3pPr>
            <a:lvl4pPr marL="9175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ct val="100000"/>
              <a:buFont typeface="System Font Regular"/>
              <a:buNone/>
              <a:tabLst/>
              <a:defRPr sz="12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Collective electronic behavior gives rise to emergent quantum phenomena</a:t>
            </a:r>
          </a:p>
          <a:p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241C616-3358-73CC-38F3-E3238FBBBC98}"/>
              </a:ext>
            </a:extLst>
          </p:cNvPr>
          <p:cNvCxnSpPr>
            <a:cxnSpLocks/>
          </p:cNvCxnSpPr>
          <p:nvPr/>
        </p:nvCxnSpPr>
        <p:spPr>
          <a:xfrm>
            <a:off x="4379493" y="1320465"/>
            <a:ext cx="0" cy="356134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E8E1DE7-624F-5DBA-E026-785C241EAD29}"/>
              </a:ext>
            </a:extLst>
          </p:cNvPr>
          <p:cNvCxnSpPr>
            <a:cxnSpLocks/>
          </p:cNvCxnSpPr>
          <p:nvPr/>
        </p:nvCxnSpPr>
        <p:spPr>
          <a:xfrm flipH="1">
            <a:off x="471637" y="2956760"/>
            <a:ext cx="8272913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OE Explains...Superconductivity ...">
            <a:extLst>
              <a:ext uri="{FF2B5EF4-FFF2-40B4-BE49-F238E27FC236}">
                <a16:creationId xmlns:a16="http://schemas.microsoft.com/office/drawing/2014/main" id="{05C7E0DC-C27A-42EA-9CE6-D033A9D54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81" y="1120767"/>
            <a:ext cx="2512092" cy="140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F5B16B0-CE85-5C67-FA25-215AB604636D}"/>
              </a:ext>
            </a:extLst>
          </p:cNvPr>
          <p:cNvSpPr txBox="1"/>
          <p:nvPr/>
        </p:nvSpPr>
        <p:spPr>
          <a:xfrm>
            <a:off x="1130317" y="2543904"/>
            <a:ext cx="1928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Superconductivity 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3D632D6-1410-4919-37E2-2241FADE43A9}"/>
              </a:ext>
            </a:extLst>
          </p:cNvPr>
          <p:cNvCxnSpPr>
            <a:cxnSpLocks/>
          </p:cNvCxnSpPr>
          <p:nvPr/>
        </p:nvCxnSpPr>
        <p:spPr>
          <a:xfrm>
            <a:off x="4379493" y="948267"/>
            <a:ext cx="0" cy="419523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9751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AC9021-986C-F9CB-426C-58570B768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31B93-139A-2644-E59E-E187CFB8A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ARPES: Fermi’s Golden Rule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6DC8D5-62BD-D93E-1AA5-50D6EE359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788" y="1587449"/>
            <a:ext cx="5658141" cy="196860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CD99B2-A0A5-22D2-175C-B9729A58DCA7}"/>
                  </a:ext>
                </a:extLst>
              </p:cNvPr>
              <p:cNvSpPr txBox="1"/>
              <p:nvPr/>
            </p:nvSpPr>
            <p:spPr>
              <a:xfrm>
                <a:off x="6248400" y="1124712"/>
                <a:ext cx="2513812" cy="2669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Formally: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/>
                    </a:solidFill>
                  </a:rPr>
                  <a:t>Photoemission process described by transition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i="1" dirty="0">
                    <a:solidFill>
                      <a:schemeClr val="bg1"/>
                    </a:solidFill>
                  </a:rPr>
                  <a:t>N</a:t>
                </a:r>
                <a:r>
                  <a:rPr lang="en-US" dirty="0">
                    <a:solidFill>
                      <a:schemeClr val="bg1"/>
                    </a:solidFill>
                  </a:rPr>
                  <a:t>-electron initial state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to an excited final state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CD99B2-A0A5-22D2-175C-B9729A58D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1124712"/>
                <a:ext cx="2513812" cy="2669064"/>
              </a:xfrm>
              <a:prstGeom prst="rect">
                <a:avLst/>
              </a:prstGeom>
              <a:blipFill>
                <a:blip r:embed="rId3"/>
                <a:stretch>
                  <a:fillRect l="-1942" t="-1373" r="-243" b="-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4B89F05-BD9B-0446-0C17-EEF99D249412}"/>
              </a:ext>
            </a:extLst>
          </p:cNvPr>
          <p:cNvCxnSpPr/>
          <p:nvPr/>
        </p:nvCxnSpPr>
        <p:spPr>
          <a:xfrm flipH="1">
            <a:off x="5706533" y="2099733"/>
            <a:ext cx="762000" cy="846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C2B6F72-47BC-DC72-51AC-1B4AF4CBED19}"/>
                  </a:ext>
                </a:extLst>
              </p:cNvPr>
              <p:cNvSpPr txBox="1"/>
              <p:nvPr/>
            </p:nvSpPr>
            <p:spPr>
              <a:xfrm>
                <a:off x="1109133" y="3808968"/>
                <a:ext cx="415713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𝑖𝑛𝑡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a perturbative Hamiltonian describing the electron-photon interaction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C2B6F72-47BC-DC72-51AC-1B4AF4CBE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133" y="3808968"/>
                <a:ext cx="4157134" cy="646331"/>
              </a:xfrm>
              <a:prstGeom prst="rect">
                <a:avLst/>
              </a:prstGeom>
              <a:blipFill>
                <a:blip r:embed="rId4"/>
                <a:stretch>
                  <a:fillRect l="-1320" t="-5660" r="-1026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EE0AFE8-286B-19C4-0814-B34F44B4479E}"/>
              </a:ext>
            </a:extLst>
          </p:cNvPr>
          <p:cNvCxnSpPr>
            <a:cxnSpLocks/>
          </p:cNvCxnSpPr>
          <p:nvPr/>
        </p:nvCxnSpPr>
        <p:spPr>
          <a:xfrm flipH="1" flipV="1">
            <a:off x="1244600" y="3285067"/>
            <a:ext cx="270933" cy="523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8812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C0C5DB-13CE-05A0-B1E8-E158174A6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52137-C80B-F116-A2CC-2EEFEA278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ARPES: Three-step model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F02036-947E-FFCE-E72D-25E3186BA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48" y="1012254"/>
            <a:ext cx="4148238" cy="367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6689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B29E8-468B-BB96-D04B-08041F4E3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7C829-755E-B08F-ED7D-A374E94EE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ARPES: Three-step model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AEEB50-A74A-05EE-920A-6E0FF38ED6ED}"/>
              </a:ext>
            </a:extLst>
          </p:cNvPr>
          <p:cNvSpPr txBox="1"/>
          <p:nvPr/>
        </p:nvSpPr>
        <p:spPr>
          <a:xfrm>
            <a:off x="4470186" y="865706"/>
            <a:ext cx="4572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arenBoth"/>
            </a:pPr>
            <a:r>
              <a:rPr lang="en-US" dirty="0">
                <a:solidFill>
                  <a:schemeClr val="bg1"/>
                </a:solidFill>
              </a:rPr>
              <a:t>Photon drives a direct optical transition for an electron in the bulk of the material</a:t>
            </a:r>
            <a:r>
              <a:rPr lang="en-US" b="1" dirty="0">
                <a:solidFill>
                  <a:schemeClr val="bg1"/>
                </a:solidFill>
              </a:rPr>
              <a:t>. This step contains the information on the intrinsic electronic structure of the material.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7F6D79-F086-CFF6-7155-75000A4ED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48" y="1012254"/>
            <a:ext cx="4148238" cy="367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749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16EE9-1181-D2B3-C14B-56ECE0B99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4BADD-0E80-7B4F-57F7-AC49735A9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ARPES: Three-step model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191EFB-C58B-7F45-DCD0-C370C00A9AC2}"/>
              </a:ext>
            </a:extLst>
          </p:cNvPr>
          <p:cNvSpPr txBox="1"/>
          <p:nvPr/>
        </p:nvSpPr>
        <p:spPr>
          <a:xfrm>
            <a:off x="4470186" y="865706"/>
            <a:ext cx="4572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arenBoth"/>
            </a:pPr>
            <a:r>
              <a:rPr lang="en-US" dirty="0">
                <a:solidFill>
                  <a:schemeClr val="bg1"/>
                </a:solidFill>
              </a:rPr>
              <a:t>Photon drives a direct optical transition for an electron in the bulk of the material</a:t>
            </a:r>
            <a:r>
              <a:rPr lang="en-US" b="1" dirty="0">
                <a:solidFill>
                  <a:schemeClr val="bg1"/>
                </a:solidFill>
              </a:rPr>
              <a:t>. This step contains the information on the intrinsic electronic structure of the material.</a:t>
            </a:r>
          </a:p>
          <a:p>
            <a:pPr marL="342900" indent="-342900">
              <a:buAutoNum type="arabicParenBoth"/>
            </a:pPr>
            <a:r>
              <a:rPr lang="en-US" dirty="0">
                <a:solidFill>
                  <a:schemeClr val="bg1"/>
                </a:solidFill>
              </a:rPr>
              <a:t>Electron propagates to the surface. This process is described in terms of an effective mean free path </a:t>
            </a:r>
            <a:r>
              <a:rPr lang="en-US" dirty="0" err="1">
                <a:solidFill>
                  <a:schemeClr val="bg1"/>
                </a:solidFill>
              </a:rPr>
              <a:t>λ</a:t>
            </a:r>
            <a:r>
              <a:rPr lang="en-US" baseline="-25000" dirty="0" err="1">
                <a:solidFill>
                  <a:schemeClr val="bg1"/>
                </a:solidFill>
              </a:rPr>
              <a:t>MFP</a:t>
            </a:r>
            <a:r>
              <a:rPr lang="en-US" dirty="0">
                <a:solidFill>
                  <a:schemeClr val="bg1"/>
                </a:solidFill>
              </a:rPr>
              <a:t> imposed by both elastic and inelastic scattering processes.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6F569F-F7E2-F8B5-52FB-E60FEFC9D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48" y="1012254"/>
            <a:ext cx="4148238" cy="367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9925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7A2E8-8E47-46CD-6397-041245630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75DBA-1C5A-9E89-20E7-9EAFF4316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ARPES: Three-step model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65F305-D798-B1C0-C6D0-D102D8E0AF15}"/>
              </a:ext>
            </a:extLst>
          </p:cNvPr>
          <p:cNvSpPr txBox="1"/>
          <p:nvPr/>
        </p:nvSpPr>
        <p:spPr>
          <a:xfrm>
            <a:off x="4470186" y="865706"/>
            <a:ext cx="4572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arenBoth"/>
            </a:pPr>
            <a:r>
              <a:rPr lang="en-US" dirty="0">
                <a:solidFill>
                  <a:schemeClr val="bg1"/>
                </a:solidFill>
              </a:rPr>
              <a:t>Photon drives a direct optical transition for an electron in the bulk of the material</a:t>
            </a:r>
            <a:r>
              <a:rPr lang="en-US" b="1" dirty="0">
                <a:solidFill>
                  <a:schemeClr val="bg1"/>
                </a:solidFill>
              </a:rPr>
              <a:t>. This step contains the information on the intrinsic electronic structure of the material.</a:t>
            </a:r>
          </a:p>
          <a:p>
            <a:pPr marL="342900" indent="-342900">
              <a:buAutoNum type="arabicParenBoth"/>
            </a:pPr>
            <a:r>
              <a:rPr lang="en-US" dirty="0">
                <a:solidFill>
                  <a:schemeClr val="bg1"/>
                </a:solidFill>
              </a:rPr>
              <a:t>Electron propagates to the surface. This process is described in terms of an effective mean free path </a:t>
            </a:r>
            <a:r>
              <a:rPr lang="en-US" dirty="0" err="1">
                <a:solidFill>
                  <a:schemeClr val="bg1"/>
                </a:solidFill>
              </a:rPr>
              <a:t>λ</a:t>
            </a:r>
            <a:r>
              <a:rPr lang="en-US" baseline="-25000" dirty="0" err="1">
                <a:solidFill>
                  <a:schemeClr val="bg1"/>
                </a:solidFill>
              </a:rPr>
              <a:t>MFP</a:t>
            </a:r>
            <a:r>
              <a:rPr lang="en-US" dirty="0">
                <a:solidFill>
                  <a:schemeClr val="bg1"/>
                </a:solidFill>
              </a:rPr>
              <a:t> imposed by both elastic and inelastic scattering processes. </a:t>
            </a:r>
          </a:p>
          <a:p>
            <a:pPr marL="342900" indent="-342900">
              <a:buAutoNum type="arabicParenBoth"/>
            </a:pPr>
            <a:r>
              <a:rPr lang="en-US" dirty="0">
                <a:solidFill>
                  <a:schemeClr val="bg1"/>
                </a:solidFill>
              </a:rPr>
              <a:t>Electron is transmitted through the surface barrier, with the electron occupying a free-electron plane wave state in the vacuum extending to the detector.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8A23C9-60AE-6A2B-5A47-CADD6D506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48" y="1012254"/>
            <a:ext cx="4148238" cy="367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7982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28628-618E-2A90-A7F8-C160A4D19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1E085-1AC1-CA54-7232-5B3046A71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ARPES: Three-step model (step 1)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1AB59E3-6728-FFAA-D118-EAE507DA82DF}"/>
                  </a:ext>
                </a:extLst>
              </p:cNvPr>
              <p:cNvSpPr txBox="1"/>
              <p:nvPr/>
            </p:nvSpPr>
            <p:spPr>
              <a:xfrm>
                <a:off x="457200" y="942196"/>
                <a:ext cx="7954187" cy="3819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Consider a non-interacting system: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Invoke the </a:t>
                </a:r>
                <a:r>
                  <a:rPr lang="en-US" b="1" dirty="0">
                    <a:solidFill>
                      <a:schemeClr val="bg1"/>
                    </a:solidFill>
                  </a:rPr>
                  <a:t>Sudden approximation</a:t>
                </a:r>
                <a:endParaRPr lang="en-US" dirty="0">
                  <a:solidFill>
                    <a:schemeClr val="bg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/>
                    </a:solidFill>
                  </a:rPr>
                  <a:t>The </a:t>
                </a:r>
                <a:r>
                  <a:rPr lang="en-US" i="1" dirty="0">
                    <a:solidFill>
                      <a:schemeClr val="bg1"/>
                    </a:solidFill>
                  </a:rPr>
                  <a:t>N</a:t>
                </a:r>
                <a:r>
                  <a:rPr lang="en-US" dirty="0">
                    <a:solidFill>
                      <a:schemeClr val="bg1"/>
                    </a:solidFill>
                  </a:rPr>
                  <a:t>-electron initial and final states are given by</a:t>
                </a:r>
                <a:br>
                  <a:rPr lang="en-US" dirty="0">
                    <a:solidFill>
                      <a:schemeClr val="bg1"/>
                    </a:solidFill>
                  </a:rPr>
                </a:br>
                <a:br>
                  <a:rPr lang="en-US" dirty="0">
                    <a:solidFill>
                      <a:schemeClr val="bg1"/>
                    </a:solidFill>
                  </a:rPr>
                </a:br>
                <a:br>
                  <a:rPr lang="en-US" dirty="0">
                    <a:solidFill>
                      <a:schemeClr val="bg1"/>
                    </a:solidFill>
                  </a:rPr>
                </a:br>
                <a:endParaRPr lang="en-US" dirty="0">
                  <a:solidFill>
                    <a:schemeClr val="bg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/>
                    </a:solidFill>
                  </a:rPr>
                  <a:t>Where </a:t>
                </a:r>
                <a:r>
                  <a:rPr lang="en-US" i="1" dirty="0">
                    <a:solidFill>
                      <a:schemeClr val="bg1"/>
                    </a:solidFill>
                  </a:rPr>
                  <a:t>A</a:t>
                </a:r>
                <a:r>
                  <a:rPr lang="en-US" dirty="0">
                    <a:solidFill>
                      <a:schemeClr val="bg1"/>
                    </a:solidFill>
                  </a:rPr>
                  <a:t> is an anti-symmetry operator enforcing the Pauli principle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and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Sup>
                          <m:sSubSup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  <m:sup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are wave function of the electron before and after absorbing a photon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/>
                    </a:solidFill>
                  </a:rPr>
                  <a:t>Both have same wave vector </a:t>
                </a:r>
                <a:r>
                  <a:rPr lang="en-US" b="1" dirty="0">
                    <a:solidFill>
                      <a:schemeClr val="bg1"/>
                    </a:solidFill>
                  </a:rPr>
                  <a:t>k</a:t>
                </a:r>
                <a:r>
                  <a:rPr lang="en-US" dirty="0">
                    <a:solidFill>
                      <a:schemeClr val="bg1"/>
                    </a:solidFill>
                  </a:rPr>
                  <a:t> due to momentum conservation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/>
                    </a:solidFill>
                  </a:rPr>
                  <a:t>They have energies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/>
                    </a:solidFill>
                  </a:rPr>
                  <a:t>The non-interacting limit says that the (</a:t>
                </a:r>
                <a:r>
                  <a:rPr lang="en-US" i="1" dirty="0">
                    <a:solidFill>
                      <a:schemeClr val="bg1"/>
                    </a:solidFill>
                  </a:rPr>
                  <a:t>N</a:t>
                </a:r>
                <a:r>
                  <a:rPr lang="en-US" dirty="0">
                    <a:solidFill>
                      <a:schemeClr val="bg1"/>
                    </a:solidFill>
                  </a:rPr>
                  <a:t>-1</a:t>
                </a:r>
                <a:r>
                  <a:rPr lang="en-US" i="1" dirty="0">
                    <a:solidFill>
                      <a:schemeClr val="bg1"/>
                    </a:solidFill>
                  </a:rPr>
                  <a:t>) </a:t>
                </a:r>
                <a:r>
                  <a:rPr lang="en-US" dirty="0">
                    <a:solidFill>
                      <a:schemeClr val="bg1"/>
                    </a:solidFill>
                  </a:rPr>
                  <a:t>system is unaffected by the removal of one electron  --- thus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−1 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equal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−1 </m:t>
                        </m:r>
                      </m:sup>
                    </m:sSubSup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1AB59E3-6728-FFAA-D118-EAE507DA82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942196"/>
                <a:ext cx="7954187" cy="3819507"/>
              </a:xfrm>
              <a:prstGeom prst="rect">
                <a:avLst/>
              </a:prstGeom>
              <a:blipFill>
                <a:blip r:embed="rId2"/>
                <a:stretch>
                  <a:fillRect l="-613" t="-958" r="-690" b="-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019DC797-1346-7042-CFAD-05ABA1C970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7485"/>
          <a:stretch>
            <a:fillRect/>
          </a:stretch>
        </p:blipFill>
        <p:spPr>
          <a:xfrm>
            <a:off x="732613" y="1910489"/>
            <a:ext cx="5660136" cy="55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062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9516D-D186-8630-B24B-D71E6040B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91CA9-53F1-DCD1-216C-0C2A73457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ARPES: Non-interacting photocurrent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759710A-E7E2-5761-BA8E-B253EC54F43C}"/>
                  </a:ext>
                </a:extLst>
              </p:cNvPr>
              <p:cNvSpPr txBox="1"/>
              <p:nvPr/>
            </p:nvSpPr>
            <p:spPr>
              <a:xfrm>
                <a:off x="338667" y="1124712"/>
                <a:ext cx="7493000" cy="3288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If we calculate the total photocurrent: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𝑓𝑖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Plugging approximations into:</a:t>
                </a: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Assuming a single transition (</a:t>
                </a:r>
                <a:r>
                  <a:rPr lang="en-US" i="1" dirty="0" err="1">
                    <a:solidFill>
                      <a:schemeClr val="bg1"/>
                    </a:solidFill>
                  </a:rPr>
                  <a:t>i</a:t>
                </a:r>
                <a:r>
                  <a:rPr lang="en-US" i="1" dirty="0">
                    <a:solidFill>
                      <a:schemeClr val="bg1"/>
                    </a:solidFill>
                  </a:rPr>
                  <a:t>-&gt;f) </a:t>
                </a:r>
                <a:r>
                  <a:rPr lang="en-US" dirty="0">
                    <a:solidFill>
                      <a:schemeClr val="bg1"/>
                    </a:solidFill>
                  </a:rPr>
                  <a:t>at each </a:t>
                </a:r>
                <a:r>
                  <a:rPr lang="en-US" b="1" dirty="0">
                    <a:solidFill>
                      <a:schemeClr val="bg1"/>
                    </a:solidFill>
                  </a:rPr>
                  <a:t>k</a:t>
                </a:r>
              </a:p>
              <a:p>
                <a:endParaRPr lang="en-US" b="1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We recover: </a:t>
                </a:r>
              </a:p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759710A-E7E2-5761-BA8E-B253EC54F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667" y="1124712"/>
                <a:ext cx="7493000" cy="3288785"/>
              </a:xfrm>
              <a:prstGeom prst="rect">
                <a:avLst/>
              </a:prstGeom>
              <a:blipFill>
                <a:blip r:embed="rId2"/>
                <a:stretch>
                  <a:fillRect l="-732" t="-1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87BDA1A-91C4-4BB6-3FCF-D751A50D25A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110" b="50000"/>
          <a:stretch>
            <a:fillRect/>
          </a:stretch>
        </p:blipFill>
        <p:spPr>
          <a:xfrm>
            <a:off x="1423188" y="2436283"/>
            <a:ext cx="5658141" cy="7852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DAB5AA-707D-B676-0A96-08212782C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0816" y="3786013"/>
            <a:ext cx="4737609" cy="122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794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C82BF-70E8-C00D-AF51-9C3B06690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4292E-D2B3-21AA-7E7B-A6992D730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ARPES: Non-interacting photocurrent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8833C7-09FD-639C-28E0-A4021D090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16" y="1056978"/>
            <a:ext cx="4737609" cy="12234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A99A91-852C-842B-0CC2-FD5CC9253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0733" y="1938006"/>
            <a:ext cx="1892397" cy="22734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A15172-9A59-302D-3BA7-935FD9D761F3}"/>
              </a:ext>
            </a:extLst>
          </p:cNvPr>
          <p:cNvSpPr txBox="1"/>
          <p:nvPr/>
        </p:nvSpPr>
        <p:spPr>
          <a:xfrm>
            <a:off x="243220" y="2497757"/>
            <a:ext cx="4572000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ARPES spectrum of a noninteracting system is:</a:t>
            </a:r>
          </a:p>
          <a:p>
            <a:r>
              <a:rPr lang="en-US" dirty="0">
                <a:solidFill>
                  <a:schemeClr val="bg1"/>
                </a:solidFill>
              </a:rPr>
              <a:t>- a sharp peak that traces the electronic band dispersion ϵ</a:t>
            </a:r>
            <a:r>
              <a:rPr lang="en-US" b="1" baseline="-25000" dirty="0">
                <a:solidFill>
                  <a:schemeClr val="bg1"/>
                </a:solidFill>
              </a:rPr>
              <a:t>k</a:t>
            </a:r>
          </a:p>
          <a:p>
            <a:endParaRPr lang="en-US" b="1" baseline="-250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- with its intensity modulated by the dipole matrix element.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8A3CBC-B37E-D01F-0049-C941D66684FA}"/>
              </a:ext>
            </a:extLst>
          </p:cNvPr>
          <p:cNvSpPr txBox="1"/>
          <p:nvPr/>
        </p:nvSpPr>
        <p:spPr>
          <a:xfrm>
            <a:off x="3268133" y="437981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This result establishes the capability of ARPES to be used as a band-mapping technique</a:t>
            </a:r>
          </a:p>
        </p:txBody>
      </p:sp>
    </p:spTree>
    <p:extLst>
      <p:ext uri="{BB962C8B-B14F-4D97-AF65-F5344CB8AC3E}">
        <p14:creationId xmlns:p14="http://schemas.microsoft.com/office/powerpoint/2010/main" val="24312373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32B448-2B26-93F8-3CF4-A384734E3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A920C-1B53-B6B5-2D13-EF260C74B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ARPES: Single-particle spectral function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5CF909-4A44-E1C3-0CF1-E074C7085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902" y="933375"/>
            <a:ext cx="5845834" cy="396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768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0C411-7AA1-E56C-5E70-CDE23733D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2A67F-58E8-75B0-9F63-65482444B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ARPES: Single-particle spectral function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3D8F4E-9228-7A6C-D325-E7E456E83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26" y="909032"/>
            <a:ext cx="5884186" cy="389156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DA8B31-4DF2-7650-4280-A1873AB1E58F}"/>
                  </a:ext>
                </a:extLst>
              </p:cNvPr>
              <p:cNvSpPr txBox="1"/>
              <p:nvPr/>
            </p:nvSpPr>
            <p:spPr>
              <a:xfrm>
                <a:off x="6409267" y="1532466"/>
                <a:ext cx="2507097" cy="34464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𝐤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𝜕𝜔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b="0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𝐤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𝐤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𝐤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𝐤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𝐤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b="0" dirty="0">
                    <a:solidFill>
                      <a:schemeClr val="bg1"/>
                    </a:solidFill>
                  </a:rPr>
                  <a:t>Des</a:t>
                </a:r>
                <a:r>
                  <a:rPr lang="en-US" dirty="0">
                    <a:solidFill>
                      <a:schemeClr val="bg1"/>
                    </a:solidFill>
                  </a:rPr>
                  <a:t>cription valid near the </a:t>
                </a:r>
                <a:br>
                  <a:rPr lang="en-US" dirty="0">
                    <a:solidFill>
                      <a:schemeClr val="bg1"/>
                    </a:solidFill>
                  </a:rPr>
                </a:br>
                <a:r>
                  <a:rPr lang="en-US" dirty="0">
                    <a:solidFill>
                      <a:schemeClr val="bg1"/>
                    </a:solidFill>
                  </a:rPr>
                  <a:t>Fermi surface with the </a:t>
                </a:r>
                <a:br>
                  <a:rPr lang="en-US" dirty="0">
                    <a:solidFill>
                      <a:schemeClr val="bg1"/>
                    </a:solidFill>
                  </a:rPr>
                </a:br>
                <a:r>
                  <a:rPr lang="en-US" dirty="0">
                    <a:solidFill>
                      <a:schemeClr val="bg1"/>
                    </a:solidFill>
                  </a:rPr>
                  <a:t>conditions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𝐤</m:t>
                        </m:r>
                      </m:sub>
                    </m:sSub>
                  </m:oMath>
                </a14:m>
                <a:r>
                  <a:rPr lang="en-US" b="0" dirty="0">
                    <a:solidFill>
                      <a:schemeClr val="bg1"/>
                    </a:solidFill>
                  </a:rPr>
                  <a:t> for</a:t>
                </a:r>
                <a:br>
                  <a:rPr lang="en-US" b="0" dirty="0">
                    <a:solidFill>
                      <a:schemeClr val="bg1"/>
                    </a:solidFill>
                  </a:rPr>
                </a:br>
                <a:r>
                  <a:rPr lang="en-US" b="0" dirty="0">
                    <a:solidFill>
                      <a:schemeClr val="bg1"/>
                    </a:solidFill>
                  </a:rPr>
                  <a:t>small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="0" dirty="0">
                    <a:solidFill>
                      <a:schemeClr val="bg1"/>
                    </a:solidFill>
                  </a:rPr>
                  <a:t> .</a:t>
                </a:r>
              </a:p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DA8B31-4DF2-7650-4280-A1873AB1E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267" y="1532466"/>
                <a:ext cx="2507097" cy="3446456"/>
              </a:xfrm>
              <a:prstGeom prst="rect">
                <a:avLst/>
              </a:prstGeom>
              <a:blipFill>
                <a:blip r:embed="rId3"/>
                <a:stretch>
                  <a:fillRect l="-5583" r="-1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8462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79309-4D7D-BEAE-008A-F3E8100A1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DE44635-8049-644A-369D-717AE3C6F0A0}"/>
              </a:ext>
            </a:extLst>
          </p:cNvPr>
          <p:cNvSpPr txBox="1">
            <a:spLocks/>
          </p:cNvSpPr>
          <p:nvPr/>
        </p:nvSpPr>
        <p:spPr>
          <a:xfrm>
            <a:off x="101065" y="0"/>
            <a:ext cx="8730113" cy="6691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tabLst/>
              <a:defRPr sz="24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8788" indent="-230188" algn="l" defTabSz="9144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1"/>
              </a:buClr>
              <a:buSzPct val="100000"/>
              <a:buFont typeface="System Font Regular"/>
              <a:buNone/>
              <a:tabLst/>
              <a:defRPr sz="16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2pPr>
            <a:lvl3pPr marL="6873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Wingdings" pitchFamily="2" charset="2"/>
              <a:buNone/>
              <a:tabLst/>
              <a:defRPr sz="14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3pPr>
            <a:lvl4pPr marL="9175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ct val="100000"/>
              <a:buFont typeface="System Font Regular"/>
              <a:buNone/>
              <a:tabLst/>
              <a:defRPr sz="12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Collective electronic behavior gives rise to emergent quantum phenomena</a:t>
            </a:r>
          </a:p>
          <a:p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4FAB37B-4B18-35E5-12D4-454621775907}"/>
              </a:ext>
            </a:extLst>
          </p:cNvPr>
          <p:cNvCxnSpPr>
            <a:cxnSpLocks/>
          </p:cNvCxnSpPr>
          <p:nvPr/>
        </p:nvCxnSpPr>
        <p:spPr>
          <a:xfrm>
            <a:off x="4379493" y="1320465"/>
            <a:ext cx="0" cy="356134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B526473-564C-27F3-1147-B3AC130151B8}"/>
              </a:ext>
            </a:extLst>
          </p:cNvPr>
          <p:cNvCxnSpPr>
            <a:cxnSpLocks/>
          </p:cNvCxnSpPr>
          <p:nvPr/>
        </p:nvCxnSpPr>
        <p:spPr>
          <a:xfrm flipH="1">
            <a:off x="471637" y="2956760"/>
            <a:ext cx="8272913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OE Explains...Superconductivity ...">
            <a:extLst>
              <a:ext uri="{FF2B5EF4-FFF2-40B4-BE49-F238E27FC236}">
                <a16:creationId xmlns:a16="http://schemas.microsoft.com/office/drawing/2014/main" id="{4139A0D1-2257-4FAB-B691-1072164F2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81" y="1120767"/>
            <a:ext cx="2512092" cy="140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4E16390-F848-A5C1-1EFA-2B7E1B9056DB}"/>
              </a:ext>
            </a:extLst>
          </p:cNvPr>
          <p:cNvSpPr txBox="1"/>
          <p:nvPr/>
        </p:nvSpPr>
        <p:spPr>
          <a:xfrm>
            <a:off x="1130317" y="2543904"/>
            <a:ext cx="1928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Superconductivity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F3F2F7-DCF5-D4C5-8D30-7CBCC8062375}"/>
              </a:ext>
            </a:extLst>
          </p:cNvPr>
          <p:cNvSpPr txBox="1"/>
          <p:nvPr/>
        </p:nvSpPr>
        <p:spPr>
          <a:xfrm>
            <a:off x="6126891" y="2543991"/>
            <a:ext cx="1606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Wigner Crystal </a:t>
            </a:r>
          </a:p>
        </p:txBody>
      </p:sp>
      <p:pic>
        <p:nvPicPr>
          <p:cNvPr id="1038" name="Picture 14" descr="Berkeley Physicists Capture First Images of Quantum Molecular Crystals ...">
            <a:extLst>
              <a:ext uri="{FF2B5EF4-FFF2-40B4-BE49-F238E27FC236}">
                <a16:creationId xmlns:a16="http://schemas.microsoft.com/office/drawing/2014/main" id="{8EA47C3C-1902-891A-88F5-EE3A3BB2A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514" y="810558"/>
            <a:ext cx="2635265" cy="176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7689D53-D2A9-1DD7-5761-CDC5A2FFAC1D}"/>
              </a:ext>
            </a:extLst>
          </p:cNvPr>
          <p:cNvCxnSpPr>
            <a:cxnSpLocks/>
          </p:cNvCxnSpPr>
          <p:nvPr/>
        </p:nvCxnSpPr>
        <p:spPr>
          <a:xfrm>
            <a:off x="4379493" y="948267"/>
            <a:ext cx="0" cy="419523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1360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B77E2-2860-E6A0-2BC4-E1274EF61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9B69E-F558-FF92-6BE6-39A4566CB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ARPES: Single-particle spectral function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10EC8F-CC62-4AE2-5137-37ED6E1E23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494" t="55942"/>
          <a:stretch>
            <a:fillRect/>
          </a:stretch>
        </p:blipFill>
        <p:spPr>
          <a:xfrm>
            <a:off x="134006" y="1124712"/>
            <a:ext cx="3089512" cy="17144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FF2DC7-4770-BCED-8573-9A8E666DBB7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36" b="49373"/>
          <a:stretch>
            <a:fillRect/>
          </a:stretch>
        </p:blipFill>
        <p:spPr>
          <a:xfrm>
            <a:off x="3567953" y="990679"/>
            <a:ext cx="5442041" cy="28650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81FD6B-F10A-9DB6-D3A2-CAFE6AFB2EE7}"/>
              </a:ext>
            </a:extLst>
          </p:cNvPr>
          <p:cNvSpPr txBox="1"/>
          <p:nvPr/>
        </p:nvSpPr>
        <p:spPr>
          <a:xfrm>
            <a:off x="2082800" y="4039285"/>
            <a:ext cx="5080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This is what elevates ARPES from being a band-structure camera to a </a:t>
            </a:r>
            <a:r>
              <a:rPr lang="en-US" b="1" dirty="0">
                <a:solidFill>
                  <a:schemeClr val="bg1"/>
                </a:solidFill>
              </a:rPr>
              <a:t>many-body spectroscopy</a:t>
            </a:r>
          </a:p>
        </p:txBody>
      </p:sp>
    </p:spTree>
    <p:extLst>
      <p:ext uri="{BB962C8B-B14F-4D97-AF65-F5344CB8AC3E}">
        <p14:creationId xmlns:p14="http://schemas.microsoft.com/office/powerpoint/2010/main" val="8605350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3EDEC5-4084-7F66-1BEB-7C2B2395B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8BFEE-3049-D048-88EC-70A9B16BB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ARPES: Three-step model (step 2)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FEAC10-57A1-7CF0-8E68-B08B73B280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530"/>
          <a:stretch>
            <a:fillRect/>
          </a:stretch>
        </p:blipFill>
        <p:spPr>
          <a:xfrm>
            <a:off x="1503852" y="943553"/>
            <a:ext cx="6136296" cy="392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3876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8B53A-BFA6-C53C-701B-E9A0FE632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820CA-1D1D-8C30-A4FE-5043C13CD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ARPES: Three-step model (step 3)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649499-BCD8-448A-6044-FB02F23F7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829" y="986312"/>
            <a:ext cx="5906341" cy="402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9631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9D222-5849-F4D5-E126-8F83F1D81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5ECE1-E63C-9178-E79D-0116A0D10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ARPES: Advantages and Limitations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B0B7EF-199F-7370-4237-32BD4A47F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778" y="933374"/>
            <a:ext cx="6162444" cy="403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3617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5D9166-2DF3-6212-8562-E46F19221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053DE47-2472-70F7-DDB9-EECCDCBC8BB4}"/>
              </a:ext>
            </a:extLst>
          </p:cNvPr>
          <p:cNvSpPr txBox="1">
            <a:spLocks/>
          </p:cNvSpPr>
          <p:nvPr/>
        </p:nvSpPr>
        <p:spPr>
          <a:xfrm>
            <a:off x="367554" y="1151948"/>
            <a:ext cx="8776446" cy="6691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tabLst/>
              <a:defRPr sz="24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8788" indent="-230188" algn="l" defTabSz="9144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1"/>
              </a:buClr>
              <a:buSzPct val="100000"/>
              <a:buFont typeface="System Font Regular"/>
              <a:buNone/>
              <a:tabLst/>
              <a:defRPr sz="16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2pPr>
            <a:lvl3pPr marL="6873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Wingdings" pitchFamily="2" charset="2"/>
              <a:buNone/>
              <a:tabLst/>
              <a:defRPr sz="14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3pPr>
            <a:lvl4pPr marL="9175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ct val="100000"/>
              <a:buFont typeface="System Font Regular"/>
              <a:buNone/>
              <a:tabLst/>
              <a:defRPr sz="12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Section 4: Real Examples</a:t>
            </a:r>
          </a:p>
          <a:p>
            <a:endParaRPr lang="en-US" dirty="0"/>
          </a:p>
        </p:txBody>
      </p:sp>
      <p:pic>
        <p:nvPicPr>
          <p:cNvPr id="12290" name="Picture 2" descr="Angle-resolved Photoemission Spectroscopy | Shen Laboratory">
            <a:extLst>
              <a:ext uri="{FF2B5EF4-FFF2-40B4-BE49-F238E27FC236}">
                <a16:creationId xmlns:a16="http://schemas.microsoft.com/office/drawing/2014/main" id="{A4ACA1E8-38F3-A7CD-B888-FA713F0D8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370" y="1821104"/>
            <a:ext cx="4318243" cy="276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2591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201D76-223B-18E1-5DFD-033A32ABC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A98CE-28E0-57CA-947D-C644A9452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Class: Topological Materials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68292A-74F9-58BA-77A4-2AE6608CED62}"/>
              </a:ext>
            </a:extLst>
          </p:cNvPr>
          <p:cNvSpPr txBox="1"/>
          <p:nvPr/>
        </p:nvSpPr>
        <p:spPr>
          <a:xfrm>
            <a:off x="304800" y="934212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ARPES is ideally suited for studying 2-dimensional materials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7443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D3FECD-141F-00C1-6364-7BBF2E70A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89BE2-3A8C-3DA3-274F-AD5AC4565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Class: Topological Materials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61A39B-8ECA-7701-CA19-B899AAFC5242}"/>
              </a:ext>
            </a:extLst>
          </p:cNvPr>
          <p:cNvSpPr txBox="1"/>
          <p:nvPr/>
        </p:nvSpPr>
        <p:spPr>
          <a:xfrm>
            <a:off x="304800" y="934212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ARPES is ideally suited for studying 2-dimensional materials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The interest in low-dimensional topological  materials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in the 2010s came at a perfect time for ARPES</a:t>
            </a:r>
          </a:p>
        </p:txBody>
      </p:sp>
    </p:spTree>
    <p:extLst>
      <p:ext uri="{BB962C8B-B14F-4D97-AF65-F5344CB8AC3E}">
        <p14:creationId xmlns:p14="http://schemas.microsoft.com/office/powerpoint/2010/main" val="23534771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17F086-8DB0-D6EC-47B7-D6997169A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805AC-F06B-7696-A32C-28FF4CFFE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Class: Topological Materials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4B5279-22A0-B208-2AA7-BD2731DD9164}"/>
              </a:ext>
            </a:extLst>
          </p:cNvPr>
          <p:cNvSpPr txBox="1"/>
          <p:nvPr/>
        </p:nvSpPr>
        <p:spPr>
          <a:xfrm>
            <a:off x="304800" y="934212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ARPES is ideally suited for studying 2-dimensional materials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The interest in low-dimensional topological  materials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in the 2010s came at a perfect time for ARPES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1DA8CD-1258-C6AF-B8B8-3A2701189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142" y="1577265"/>
            <a:ext cx="3250519" cy="32669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BF9078-ED08-8CFF-CFD9-F45AE1F7897D}"/>
              </a:ext>
            </a:extLst>
          </p:cNvPr>
          <p:cNvSpPr txBox="1"/>
          <p:nvPr/>
        </p:nvSpPr>
        <p:spPr>
          <a:xfrm>
            <a:off x="5837259" y="1232392"/>
            <a:ext cx="3004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Type-II Dirac Semimetal PtSe</a:t>
            </a:r>
            <a:r>
              <a:rPr lang="en-US" b="1" baseline="-25000" dirty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2792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A84660-00F4-7D37-11FE-B1943C15E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A87DE-0E39-EE17-A516-EF6D9A633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Class: Topological Materials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456070-FCC3-54BF-07FA-90BED89BD0C5}"/>
              </a:ext>
            </a:extLst>
          </p:cNvPr>
          <p:cNvSpPr txBox="1"/>
          <p:nvPr/>
        </p:nvSpPr>
        <p:spPr>
          <a:xfrm>
            <a:off x="304800" y="934212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ARPES is ideally suited for studying 2-dimensional materials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The interest in low-dimensional topological  materials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in the 2010s came at a perfect time for ARPES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EFEFF8-B05F-FF21-392B-6E396C798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142" y="1577265"/>
            <a:ext cx="3250519" cy="32669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ECE8ED-C4B3-AFBF-525E-77D3D94630E3}"/>
              </a:ext>
            </a:extLst>
          </p:cNvPr>
          <p:cNvSpPr txBox="1"/>
          <p:nvPr/>
        </p:nvSpPr>
        <p:spPr>
          <a:xfrm>
            <a:off x="747021" y="2971473"/>
            <a:ext cx="43981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  some ways one can think of this close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the non-interacting limit and why </a:t>
            </a:r>
            <a:r>
              <a:rPr lang="en-US" i="1" dirty="0">
                <a:solidFill>
                  <a:schemeClr val="bg1"/>
                </a:solidFill>
              </a:rPr>
              <a:t>vanilla </a:t>
            </a:r>
            <a:r>
              <a:rPr lang="en-US" dirty="0">
                <a:solidFill>
                  <a:schemeClr val="bg1"/>
                </a:solidFill>
              </a:rPr>
              <a:t>DFT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does so well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CC89ED-5E15-81F5-7B30-BA1FC8C31A37}"/>
              </a:ext>
            </a:extLst>
          </p:cNvPr>
          <p:cNvSpPr txBox="1"/>
          <p:nvPr/>
        </p:nvSpPr>
        <p:spPr>
          <a:xfrm>
            <a:off x="5837259" y="1232392"/>
            <a:ext cx="3004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Type-II Dirac Semimetal PtSe</a:t>
            </a:r>
            <a:r>
              <a:rPr lang="en-US" b="1" baseline="-25000" dirty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5480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45ECA-B323-08E8-E067-F4AC968B2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1E715-66A0-E749-B4B1-BDD6CB84C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Class: Correlated Transition Metal Oxides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1B8A30-4378-F061-1783-A3FF6B0E9F07}"/>
              </a:ext>
            </a:extLst>
          </p:cNvPr>
          <p:cNvSpPr txBox="1"/>
          <p:nvPr/>
        </p:nvSpPr>
        <p:spPr>
          <a:xfrm>
            <a:off x="156323" y="839399"/>
            <a:ext cx="7014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Layered Ruddlesden-Popper Sr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RuO</a:t>
            </a:r>
            <a:r>
              <a:rPr lang="en-US" baseline="-25000" dirty="0">
                <a:solidFill>
                  <a:schemeClr val="bg1"/>
                </a:solidFill>
              </a:rPr>
              <a:t>4</a:t>
            </a:r>
            <a:r>
              <a:rPr lang="en-US" dirty="0">
                <a:solidFill>
                  <a:schemeClr val="bg1"/>
                </a:solidFill>
              </a:rPr>
              <a:t> presents: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-highly-anisotropic transport behavior</a:t>
            </a:r>
          </a:p>
          <a:p>
            <a:r>
              <a:rPr lang="en-US" dirty="0">
                <a:solidFill>
                  <a:schemeClr val="bg1"/>
                </a:solidFill>
              </a:rPr>
              <a:t>-enhanced effective masses</a:t>
            </a:r>
          </a:p>
        </p:txBody>
      </p:sp>
    </p:spTree>
    <p:extLst>
      <p:ext uri="{BB962C8B-B14F-4D97-AF65-F5344CB8AC3E}">
        <p14:creationId xmlns:p14="http://schemas.microsoft.com/office/powerpoint/2010/main" val="410601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2221A-F676-7ED2-D50C-5024DE0AF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BADBB08-A04E-F1B1-CB0E-534E25B9983B}"/>
              </a:ext>
            </a:extLst>
          </p:cNvPr>
          <p:cNvSpPr txBox="1">
            <a:spLocks/>
          </p:cNvSpPr>
          <p:nvPr/>
        </p:nvSpPr>
        <p:spPr>
          <a:xfrm>
            <a:off x="101065" y="0"/>
            <a:ext cx="8730113" cy="6691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tabLst/>
              <a:defRPr sz="24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8788" indent="-230188" algn="l" defTabSz="9144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1"/>
              </a:buClr>
              <a:buSzPct val="100000"/>
              <a:buFont typeface="System Font Regular"/>
              <a:buNone/>
              <a:tabLst/>
              <a:defRPr sz="16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2pPr>
            <a:lvl3pPr marL="6873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Wingdings" pitchFamily="2" charset="2"/>
              <a:buNone/>
              <a:tabLst/>
              <a:defRPr sz="14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3pPr>
            <a:lvl4pPr marL="9175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ct val="100000"/>
              <a:buFont typeface="System Font Regular"/>
              <a:buNone/>
              <a:tabLst/>
              <a:defRPr sz="12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Collective electronic behavior gives rise to emergent quantum phenomena</a:t>
            </a:r>
          </a:p>
          <a:p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87206B1-6F4A-D098-F628-FC60296598B4}"/>
              </a:ext>
            </a:extLst>
          </p:cNvPr>
          <p:cNvCxnSpPr>
            <a:cxnSpLocks/>
          </p:cNvCxnSpPr>
          <p:nvPr/>
        </p:nvCxnSpPr>
        <p:spPr>
          <a:xfrm>
            <a:off x="4379493" y="948267"/>
            <a:ext cx="0" cy="419523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109C2C0-0316-B156-D8E0-C9196B7D3540}"/>
              </a:ext>
            </a:extLst>
          </p:cNvPr>
          <p:cNvCxnSpPr>
            <a:cxnSpLocks/>
          </p:cNvCxnSpPr>
          <p:nvPr/>
        </p:nvCxnSpPr>
        <p:spPr>
          <a:xfrm flipH="1">
            <a:off x="471637" y="2956760"/>
            <a:ext cx="8272913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OE Explains...Superconductivity ...">
            <a:extLst>
              <a:ext uri="{FF2B5EF4-FFF2-40B4-BE49-F238E27FC236}">
                <a16:creationId xmlns:a16="http://schemas.microsoft.com/office/drawing/2014/main" id="{5198EFA7-E07A-80BC-EACC-1BE1185F2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81" y="1120767"/>
            <a:ext cx="2512092" cy="140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0041BD0-8471-C547-DBE9-7EF3C1FB7867}"/>
              </a:ext>
            </a:extLst>
          </p:cNvPr>
          <p:cNvSpPr txBox="1"/>
          <p:nvPr/>
        </p:nvSpPr>
        <p:spPr>
          <a:xfrm>
            <a:off x="1130317" y="2543904"/>
            <a:ext cx="1928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Superconductivity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B01EB8-26A0-3EF1-A044-008533E3F28A}"/>
              </a:ext>
            </a:extLst>
          </p:cNvPr>
          <p:cNvSpPr txBox="1"/>
          <p:nvPr/>
        </p:nvSpPr>
        <p:spPr>
          <a:xfrm>
            <a:off x="6126891" y="2543991"/>
            <a:ext cx="1606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Wigner Crystal </a:t>
            </a:r>
          </a:p>
        </p:txBody>
      </p:sp>
      <p:pic>
        <p:nvPicPr>
          <p:cNvPr id="1038" name="Picture 14" descr="Berkeley Physicists Capture First Images of Quantum Molecular Crystals ...">
            <a:extLst>
              <a:ext uri="{FF2B5EF4-FFF2-40B4-BE49-F238E27FC236}">
                <a16:creationId xmlns:a16="http://schemas.microsoft.com/office/drawing/2014/main" id="{7286117A-4C05-9E0B-038E-ABA1D8FDE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514" y="810558"/>
            <a:ext cx="2635265" cy="176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11BBE84-E2C5-30EC-DE02-877AE88248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573" y="3620482"/>
            <a:ext cx="3040442" cy="150376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D3C2396-DE00-4CE4-4045-209DF1F849E5}"/>
              </a:ext>
            </a:extLst>
          </p:cNvPr>
          <p:cNvSpPr txBox="1"/>
          <p:nvPr/>
        </p:nvSpPr>
        <p:spPr>
          <a:xfrm>
            <a:off x="-163629" y="3018605"/>
            <a:ext cx="46297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Mott insulator — superfluid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transition in cold atoms</a:t>
            </a:r>
          </a:p>
        </p:txBody>
      </p:sp>
    </p:spTree>
    <p:extLst>
      <p:ext uri="{BB962C8B-B14F-4D97-AF65-F5344CB8AC3E}">
        <p14:creationId xmlns:p14="http://schemas.microsoft.com/office/powerpoint/2010/main" val="421855738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AB0482-8173-1371-52E3-30CC43E81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7A9D4-257D-1914-C0E2-C37DD430A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Class: Correlated Transition Metal Oxides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1F55B8-10EC-88D2-5D5A-591F60DD6CAA}"/>
              </a:ext>
            </a:extLst>
          </p:cNvPr>
          <p:cNvSpPr txBox="1"/>
          <p:nvPr/>
        </p:nvSpPr>
        <p:spPr>
          <a:xfrm>
            <a:off x="156323" y="839399"/>
            <a:ext cx="7014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Layered Ruddlesden-Popper Sr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RuO</a:t>
            </a:r>
            <a:r>
              <a:rPr lang="en-US" baseline="-25000" dirty="0">
                <a:solidFill>
                  <a:schemeClr val="bg1"/>
                </a:solidFill>
              </a:rPr>
              <a:t>4</a:t>
            </a:r>
            <a:r>
              <a:rPr lang="en-US" dirty="0">
                <a:solidFill>
                  <a:schemeClr val="bg1"/>
                </a:solidFill>
              </a:rPr>
              <a:t> presents: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-highly-anisotropic transport behavior</a:t>
            </a:r>
          </a:p>
          <a:p>
            <a:r>
              <a:rPr lang="en-US" dirty="0">
                <a:solidFill>
                  <a:schemeClr val="bg1"/>
                </a:solidFill>
              </a:rPr>
              <a:t>-enhanced effective masses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57F46C-A955-F057-EEC4-46992CE0B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23" y="1862598"/>
            <a:ext cx="2819545" cy="26544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E51901-4A3A-8319-5B4E-E413DE35D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403" y="1862598"/>
            <a:ext cx="5783074" cy="196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1144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82D06F-586C-50BD-9D77-1901D711E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98240-5538-0153-609C-7309EFF1E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Class: Correlated Transition Metal Oxides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C56071-EB69-030B-8141-BCE1CAC284A0}"/>
              </a:ext>
            </a:extLst>
          </p:cNvPr>
          <p:cNvSpPr txBox="1"/>
          <p:nvPr/>
        </p:nvSpPr>
        <p:spPr>
          <a:xfrm>
            <a:off x="156323" y="839399"/>
            <a:ext cx="7014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Layered Ruddlesden-Popper Sr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RuO</a:t>
            </a:r>
            <a:r>
              <a:rPr lang="en-US" baseline="-25000" dirty="0">
                <a:solidFill>
                  <a:schemeClr val="bg1"/>
                </a:solidFill>
              </a:rPr>
              <a:t>4</a:t>
            </a:r>
            <a:r>
              <a:rPr lang="en-US" dirty="0">
                <a:solidFill>
                  <a:schemeClr val="bg1"/>
                </a:solidFill>
              </a:rPr>
              <a:t> presents: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-highly-anisotropic transport behavior</a:t>
            </a:r>
          </a:p>
          <a:p>
            <a:r>
              <a:rPr lang="en-US" dirty="0">
                <a:solidFill>
                  <a:schemeClr val="bg1"/>
                </a:solidFill>
              </a:rPr>
              <a:t>-enhanced effective masses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2D25C9-782D-A8C0-27A8-14E5F5D19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23" y="1862598"/>
            <a:ext cx="2819545" cy="26544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CD8FDB-C18C-512D-549A-F746F748A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403" y="1862598"/>
            <a:ext cx="5783074" cy="19695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C49A20-C88F-783D-4055-E18766A80CC4}"/>
              </a:ext>
            </a:extLst>
          </p:cNvPr>
          <p:cNvSpPr txBox="1"/>
          <p:nvPr/>
        </p:nvSpPr>
        <p:spPr>
          <a:xfrm>
            <a:off x="3052068" y="3842588"/>
            <a:ext cx="7014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Highly 2d Fermi surface</a:t>
            </a:r>
          </a:p>
          <a:p>
            <a:r>
              <a:rPr lang="en-US" dirty="0">
                <a:solidFill>
                  <a:schemeClr val="bg1"/>
                </a:solidFill>
              </a:rPr>
              <a:t>Kinks in dispersions and reduced Fermi velocities showing</a:t>
            </a:r>
          </a:p>
          <a:p>
            <a:r>
              <a:rPr lang="en-US" dirty="0">
                <a:solidFill>
                  <a:schemeClr val="bg1"/>
                </a:solidFill>
              </a:rPr>
              <a:t>correlation effects</a:t>
            </a:r>
          </a:p>
        </p:txBody>
      </p:sp>
    </p:spTree>
    <p:extLst>
      <p:ext uri="{BB962C8B-B14F-4D97-AF65-F5344CB8AC3E}">
        <p14:creationId xmlns:p14="http://schemas.microsoft.com/office/powerpoint/2010/main" val="55900591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D0A8BC-A850-7E3A-4B47-399CFE1C6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23E31-0971-709C-60A1-7739ADD8D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Class: Correlated Transition Metal Oxides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929240-F4C8-D9D4-F331-8467B484F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93" y="921512"/>
            <a:ext cx="1799933" cy="36928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A4E2D2-C228-2A35-5944-A40817665549}"/>
              </a:ext>
            </a:extLst>
          </p:cNvPr>
          <p:cNvSpPr txBox="1"/>
          <p:nvPr/>
        </p:nvSpPr>
        <p:spPr>
          <a:xfrm>
            <a:off x="2095826" y="1081192"/>
            <a:ext cx="5135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Fermi surface can be recovered by LDA calculations…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07668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D0814C-4CC2-3360-5748-326DDE6B4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C2A2B-09E4-EF33-B39F-A505C134F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Class: Correlated Transition Metal Oxides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9EC20B-C0DE-D67C-7CFB-0FE28A2C8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93" y="921512"/>
            <a:ext cx="1799933" cy="36928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281E7A-0C2A-7863-01A7-A21A0FEAB3A3}"/>
              </a:ext>
            </a:extLst>
          </p:cNvPr>
          <p:cNvSpPr txBox="1"/>
          <p:nvPr/>
        </p:nvSpPr>
        <p:spPr>
          <a:xfrm>
            <a:off x="2095826" y="1081192"/>
            <a:ext cx="5135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Fermi surface can be recovered by LDA calculations…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97873F-D995-4401-8232-9803123A1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799" y="1857265"/>
            <a:ext cx="3793462" cy="23422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CB2837-FAC1-034E-CBD0-036997DCE6EB}"/>
              </a:ext>
            </a:extLst>
          </p:cNvPr>
          <p:cNvSpPr txBox="1"/>
          <p:nvPr/>
        </p:nvSpPr>
        <p:spPr>
          <a:xfrm>
            <a:off x="3448699" y="4323485"/>
            <a:ext cx="52381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 need LDA+U to recover the renormalization of the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bands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1594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E5D32-5689-900A-1CF5-530C4CC55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2F5CB-5865-C87A-8724-B0762FFC1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Class: Heavy Fermion Compounds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A28185-AE50-4E03-F97D-C8E24DCA47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094"/>
          <a:stretch>
            <a:fillRect/>
          </a:stretch>
        </p:blipFill>
        <p:spPr>
          <a:xfrm>
            <a:off x="254819" y="1754631"/>
            <a:ext cx="4317181" cy="15761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5A27A5-38A6-03C3-C1FF-C89536551B90}"/>
              </a:ext>
            </a:extLst>
          </p:cNvPr>
          <p:cNvSpPr txBox="1"/>
          <p:nvPr/>
        </p:nvSpPr>
        <p:spPr>
          <a:xfrm>
            <a:off x="0" y="1150112"/>
            <a:ext cx="611391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Formation of heavy bands in CePd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 cannot be described by DFT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39789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6DBB8-457D-DCC6-237D-859E7C859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013A6-C96F-4D75-C20C-5C96756FD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Class: Heavy Fermion Compounds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7918FD-7605-304F-6CE9-74F6A02714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094"/>
          <a:stretch>
            <a:fillRect/>
          </a:stretch>
        </p:blipFill>
        <p:spPr>
          <a:xfrm>
            <a:off x="254819" y="1754631"/>
            <a:ext cx="4317181" cy="15761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1D6CB3-0128-2769-348A-8837302B80F9}"/>
              </a:ext>
            </a:extLst>
          </p:cNvPr>
          <p:cNvSpPr txBox="1"/>
          <p:nvPr/>
        </p:nvSpPr>
        <p:spPr>
          <a:xfrm>
            <a:off x="0" y="1150112"/>
            <a:ext cx="611391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Formation of heavy bands in CePd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 cannot be described by DFT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Reproducing the shift in spectral weight due to the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coherent Kondo lattice formation requires higher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level  theory such as DMFT</a:t>
            </a:r>
          </a:p>
        </p:txBody>
      </p:sp>
    </p:spTree>
    <p:extLst>
      <p:ext uri="{BB962C8B-B14F-4D97-AF65-F5344CB8AC3E}">
        <p14:creationId xmlns:p14="http://schemas.microsoft.com/office/powerpoint/2010/main" val="28279906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0357B-148F-E061-4478-CD0DD1B68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319E5-E0EF-97CF-F58D-B049F2426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Class: Heavy Fermion Compounds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DADD6D-976C-C098-ECDD-85B4EAA423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094"/>
          <a:stretch>
            <a:fillRect/>
          </a:stretch>
        </p:blipFill>
        <p:spPr>
          <a:xfrm>
            <a:off x="254819" y="1754631"/>
            <a:ext cx="4317181" cy="15761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AFE09C-FB67-2CEE-34F3-5979D7ECDA3A}"/>
              </a:ext>
            </a:extLst>
          </p:cNvPr>
          <p:cNvSpPr txBox="1"/>
          <p:nvPr/>
        </p:nvSpPr>
        <p:spPr>
          <a:xfrm>
            <a:off x="0" y="1150112"/>
            <a:ext cx="611391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Formation of heavy bands in CePd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 cannot be described by DFT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Reproducing the shift in spectral weight due to the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coherent Kondo lattice formation requires higher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level  theory such as DMFT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9B7DD7-C05F-BF01-5D24-447D7F578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2187" y="2972612"/>
            <a:ext cx="3971747" cy="204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85726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07E10-BDFB-E010-78CA-B23E14A95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01E5641-3FAB-D132-4B12-56981DD0FABC}"/>
              </a:ext>
            </a:extLst>
          </p:cNvPr>
          <p:cNvSpPr txBox="1">
            <a:spLocks/>
          </p:cNvSpPr>
          <p:nvPr/>
        </p:nvSpPr>
        <p:spPr>
          <a:xfrm>
            <a:off x="367554" y="1151948"/>
            <a:ext cx="8776446" cy="6691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tabLst/>
              <a:defRPr sz="24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8788" indent="-230188" algn="l" defTabSz="9144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1"/>
              </a:buClr>
              <a:buSzPct val="100000"/>
              <a:buFont typeface="System Font Regular"/>
              <a:buNone/>
              <a:tabLst/>
              <a:defRPr sz="16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2pPr>
            <a:lvl3pPr marL="6873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Wingdings" pitchFamily="2" charset="2"/>
              <a:buNone/>
              <a:tabLst/>
              <a:defRPr sz="14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3pPr>
            <a:lvl4pPr marL="9175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ct val="100000"/>
              <a:buFont typeface="System Font Regular"/>
              <a:buNone/>
              <a:tabLst/>
              <a:defRPr sz="12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Section 5: Technological Advances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A4B855-A356-8A7E-8068-90F479A69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417" y="1785618"/>
            <a:ext cx="6464632" cy="307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00556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70FD55-DD4D-BB30-914B-209C2BDB2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EDE7D-7D13-C71F-5B4C-20AA16E5B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Advancement: Spatially-resolved ARPES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80F10E-518B-4813-EE3E-60CEC1A46218}"/>
              </a:ext>
            </a:extLst>
          </p:cNvPr>
          <p:cNvSpPr txBox="1"/>
          <p:nvPr/>
        </p:nvSpPr>
        <p:spPr>
          <a:xfrm>
            <a:off x="46754" y="1158578"/>
            <a:ext cx="9050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Development of spot-sizes below 10 microns allows for samples to be spatially profiled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We can now study heterostructure stacks as well as disparate terminations on cleaved samples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CBBEA2-ADF3-31AA-FA8E-6510751FD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029" y="1885300"/>
            <a:ext cx="5670771" cy="29065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FC21F9-DB4A-2716-9EC7-4E46B0AF61BE}"/>
              </a:ext>
            </a:extLst>
          </p:cNvPr>
          <p:cNvSpPr txBox="1"/>
          <p:nvPr/>
        </p:nvSpPr>
        <p:spPr>
          <a:xfrm>
            <a:off x="1337734" y="2943662"/>
            <a:ext cx="1267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Delafossite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PdCoO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60173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5314A-89F4-CE4B-7A80-4B3F34A18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F3E54-DA20-12A8-1B13-7924BFDF8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Advancement: Spin-resolved ARPES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B0CA68-9D10-966A-AF37-C5298003F460}"/>
              </a:ext>
            </a:extLst>
          </p:cNvPr>
          <p:cNvSpPr txBox="1"/>
          <p:nvPr/>
        </p:nvSpPr>
        <p:spPr>
          <a:xfrm>
            <a:off x="46754" y="1158578"/>
            <a:ext cx="8920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Spin-resolved ARPES allows us to directly visualize momentum-locked spin textures in a range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of material classes </a:t>
            </a:r>
          </a:p>
        </p:txBody>
      </p:sp>
      <p:pic>
        <p:nvPicPr>
          <p:cNvPr id="14338" name="Picture 2" descr="Home - Scienta Omicron">
            <a:extLst>
              <a:ext uri="{FF2B5EF4-FFF2-40B4-BE49-F238E27FC236}">
                <a16:creationId xmlns:a16="http://schemas.microsoft.com/office/drawing/2014/main" id="{D4B2418B-AFFC-FBF9-6AA1-F64951C62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267" y="1804909"/>
            <a:ext cx="6087533" cy="278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F82C5E-724A-6DC2-705C-18DC06EEFC2A}"/>
              </a:ext>
            </a:extLst>
          </p:cNvPr>
          <p:cNvSpPr txBox="1"/>
          <p:nvPr/>
        </p:nvSpPr>
        <p:spPr>
          <a:xfrm>
            <a:off x="457200" y="2795601"/>
            <a:ext cx="2063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Rashba-split surface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state in Au(111)</a:t>
            </a:r>
          </a:p>
        </p:txBody>
      </p:sp>
    </p:spTree>
    <p:extLst>
      <p:ext uri="{BB962C8B-B14F-4D97-AF65-F5344CB8AC3E}">
        <p14:creationId xmlns:p14="http://schemas.microsoft.com/office/powerpoint/2010/main" val="3954637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FE97D-0C68-DF56-A5DE-10D958A48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23B05F4-9F4F-7179-8545-78FEFBBDAF4B}"/>
              </a:ext>
            </a:extLst>
          </p:cNvPr>
          <p:cNvSpPr txBox="1">
            <a:spLocks/>
          </p:cNvSpPr>
          <p:nvPr/>
        </p:nvSpPr>
        <p:spPr>
          <a:xfrm>
            <a:off x="101065" y="0"/>
            <a:ext cx="8730113" cy="6691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tabLst/>
              <a:defRPr sz="24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8788" indent="-230188" algn="l" defTabSz="9144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1"/>
              </a:buClr>
              <a:buSzPct val="100000"/>
              <a:buFont typeface="System Font Regular"/>
              <a:buNone/>
              <a:tabLst/>
              <a:defRPr sz="16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2pPr>
            <a:lvl3pPr marL="6873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Wingdings" pitchFamily="2" charset="2"/>
              <a:buNone/>
              <a:tabLst/>
              <a:defRPr sz="14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3pPr>
            <a:lvl4pPr marL="9175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ct val="100000"/>
              <a:buFont typeface="System Font Regular"/>
              <a:buNone/>
              <a:tabLst/>
              <a:defRPr sz="12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Collective electronic behavior gives rise to emergent quantum phenomena</a:t>
            </a:r>
          </a:p>
          <a:p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A4DAAF5-A915-A128-8F21-78F8CEE725EC}"/>
              </a:ext>
            </a:extLst>
          </p:cNvPr>
          <p:cNvCxnSpPr>
            <a:cxnSpLocks/>
          </p:cNvCxnSpPr>
          <p:nvPr/>
        </p:nvCxnSpPr>
        <p:spPr>
          <a:xfrm>
            <a:off x="4379493" y="1320465"/>
            <a:ext cx="0" cy="356134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09BB690-6AF4-4074-4C28-66FE70EE5BBA}"/>
              </a:ext>
            </a:extLst>
          </p:cNvPr>
          <p:cNvCxnSpPr>
            <a:cxnSpLocks/>
          </p:cNvCxnSpPr>
          <p:nvPr/>
        </p:nvCxnSpPr>
        <p:spPr>
          <a:xfrm flipH="1">
            <a:off x="471637" y="2956760"/>
            <a:ext cx="8272913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OE Explains...Superconductivity ...">
            <a:extLst>
              <a:ext uri="{FF2B5EF4-FFF2-40B4-BE49-F238E27FC236}">
                <a16:creationId xmlns:a16="http://schemas.microsoft.com/office/drawing/2014/main" id="{084BF9C1-4343-D2A8-7BD2-3A3404C7E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81" y="1120767"/>
            <a:ext cx="2512092" cy="140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DEED1B3-288A-76FA-2F3B-75A85F46E312}"/>
              </a:ext>
            </a:extLst>
          </p:cNvPr>
          <p:cNvSpPr txBox="1"/>
          <p:nvPr/>
        </p:nvSpPr>
        <p:spPr>
          <a:xfrm>
            <a:off x="1130317" y="2543904"/>
            <a:ext cx="1928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Superconductivity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28308CC-D48A-E7C6-4614-4ACD1660D10C}"/>
              </a:ext>
            </a:extLst>
          </p:cNvPr>
          <p:cNvSpPr txBox="1"/>
          <p:nvPr/>
        </p:nvSpPr>
        <p:spPr>
          <a:xfrm>
            <a:off x="6126891" y="2543991"/>
            <a:ext cx="1606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Wigner Crystal </a:t>
            </a:r>
          </a:p>
        </p:txBody>
      </p:sp>
      <p:pic>
        <p:nvPicPr>
          <p:cNvPr id="1038" name="Picture 14" descr="Berkeley Physicists Capture First Images of Quantum Molecular Crystals ...">
            <a:extLst>
              <a:ext uri="{FF2B5EF4-FFF2-40B4-BE49-F238E27FC236}">
                <a16:creationId xmlns:a16="http://schemas.microsoft.com/office/drawing/2014/main" id="{7F47437F-457E-AA88-5DEF-AC5EABAE7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514" y="810558"/>
            <a:ext cx="2635265" cy="176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9D5C50-46BB-02B6-5D30-829A8D3AB8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573" y="3620482"/>
            <a:ext cx="3040442" cy="150376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661E822-CD35-DB6F-9FFE-F6438F4F5945}"/>
              </a:ext>
            </a:extLst>
          </p:cNvPr>
          <p:cNvSpPr txBox="1"/>
          <p:nvPr/>
        </p:nvSpPr>
        <p:spPr>
          <a:xfrm>
            <a:off x="-163629" y="3018605"/>
            <a:ext cx="46297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Mott insulator — superfluid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transition in cold atoms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E5CAB01-A267-5F50-DBEE-FB5BB5236B06}"/>
              </a:ext>
            </a:extLst>
          </p:cNvPr>
          <p:cNvSpPr txBox="1"/>
          <p:nvPr/>
        </p:nvSpPr>
        <p:spPr>
          <a:xfrm>
            <a:off x="4490186" y="3403735"/>
            <a:ext cx="46538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How do we connect these macroscopic phenomena to their microscopic origin?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DD65B24-7A36-C5A1-8DB5-DD5CEC732A35}"/>
              </a:ext>
            </a:extLst>
          </p:cNvPr>
          <p:cNvCxnSpPr>
            <a:cxnSpLocks/>
          </p:cNvCxnSpPr>
          <p:nvPr/>
        </p:nvCxnSpPr>
        <p:spPr>
          <a:xfrm>
            <a:off x="4379493" y="948267"/>
            <a:ext cx="0" cy="419523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82574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34EAC-2CD1-3DC5-5BC3-F883DD354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5352F-B1C6-C4AD-C249-9B1C4865F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Advancement: Time-resolved ARPES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CA035D-B522-4E77-3BD0-78ECDD205589}"/>
              </a:ext>
            </a:extLst>
          </p:cNvPr>
          <p:cNvSpPr txBox="1"/>
          <p:nvPr/>
        </p:nvSpPr>
        <p:spPr>
          <a:xfrm>
            <a:off x="457200" y="1111780"/>
            <a:ext cx="395393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Time-resolved (tr)-ARPES allows one to characterize the nonequilibrium properties of quantum materials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Pump-probe technique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Can allow one to probe the dynamics for a range of quantum materials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A5EBD6-6BB3-47E1-3C90-B81B3EE47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902" y="1036974"/>
            <a:ext cx="4609831" cy="334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7066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427D3-C632-5B95-93EB-E35D946A9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43412-7AD1-5751-7B2B-62E48907A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54264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19A65-9EF3-0C47-BF5B-5EF5AB58B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29B66-EA53-4469-37A3-AA7DC256A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Conclusions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3C89B59-6CC7-B6E9-8741-EE48327D3515}"/>
                  </a:ext>
                </a:extLst>
              </p:cNvPr>
              <p:cNvSpPr txBox="1"/>
              <p:nvPr/>
            </p:nvSpPr>
            <p:spPr>
              <a:xfrm>
                <a:off x="275167" y="1016604"/>
                <a:ext cx="4572000" cy="17820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b="1" dirty="0">
                    <a:solidFill>
                      <a:schemeClr val="bg1"/>
                    </a:solidFill>
                  </a:rPr>
                  <a:t>ARPES provides direct access to electronic excitations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sepChr m:val=",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𝐤</m:t>
                          </m:r>
                        </m:e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b="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∝∣</m:t>
                      </m:r>
                      <m:sSub>
                        <m:sSubPr>
                          <m:ctrlP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𝑓𝑖</m:t>
                          </m:r>
                        </m:sub>
                      </m:sSub>
                      <m:sSup>
                        <m:sSupPr>
                          <m:ctrlP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∣</m:t>
                          </m:r>
                        </m:e>
                        <m:sup>
                          <m:r>
                            <a:rPr lang="en-US" b="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sepChr m:val=","/>
                          <m:ctrlP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𝐤</m:t>
                          </m:r>
                        </m:e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bg1"/>
                  </a:solidFill>
                </a:endParaRPr>
              </a:p>
              <a:p>
                <a:pPr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By measuring energy and momentum simultaneously, ARPES experimentally accesses the occupied spectral function.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3C89B59-6CC7-B6E9-8741-EE48327D35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67" y="1016604"/>
                <a:ext cx="4572000" cy="1782091"/>
              </a:xfrm>
              <a:prstGeom prst="rect">
                <a:avLst/>
              </a:prstGeom>
              <a:blipFill>
                <a:blip r:embed="rId2"/>
                <a:stretch>
                  <a:fillRect l="-1067" t="-2055" r="-1867" b="-4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071065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EECA8-57E9-CE2C-6FB5-53724A69E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9C88D-CFA1-5995-A2BC-D5E826A7D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Conclusions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FC50B22-0DE5-A39C-0DE5-DAB6E1BD6303}"/>
                  </a:ext>
                </a:extLst>
              </p:cNvPr>
              <p:cNvSpPr txBox="1"/>
              <p:nvPr/>
            </p:nvSpPr>
            <p:spPr>
              <a:xfrm>
                <a:off x="275167" y="1016604"/>
                <a:ext cx="4572000" cy="17820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b="1" dirty="0">
                    <a:solidFill>
                      <a:schemeClr val="bg1"/>
                    </a:solidFill>
                  </a:rPr>
                  <a:t>ARPES provides direct access to electronic excitations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sepChr m:val=",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𝐤</m:t>
                          </m:r>
                        </m:e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b="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∝∣</m:t>
                      </m:r>
                      <m:sSub>
                        <m:sSubPr>
                          <m:ctrlP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𝑓𝑖</m:t>
                          </m:r>
                        </m:sub>
                      </m:sSub>
                      <m:sSup>
                        <m:sSupPr>
                          <m:ctrlP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∣</m:t>
                          </m:r>
                        </m:e>
                        <m:sup>
                          <m:r>
                            <a:rPr lang="en-US" b="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sepChr m:val=","/>
                          <m:ctrlP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𝐤</m:t>
                          </m:r>
                        </m:e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bg1"/>
                  </a:solidFill>
                </a:endParaRPr>
              </a:p>
              <a:p>
                <a:pPr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By measuring energy and momentum simultaneously, ARPES experimentally accesses the occupied spectral function.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FC50B22-0DE5-A39C-0DE5-DAB6E1BD63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67" y="1016604"/>
                <a:ext cx="4572000" cy="1782091"/>
              </a:xfrm>
              <a:prstGeom prst="rect">
                <a:avLst/>
              </a:prstGeom>
              <a:blipFill>
                <a:blip r:embed="rId2"/>
                <a:stretch>
                  <a:fillRect l="-1067" t="-2055" r="-1867" b="-4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E4D05E75-5604-5CEC-FA16-E17667546324}"/>
              </a:ext>
            </a:extLst>
          </p:cNvPr>
          <p:cNvSpPr txBox="1"/>
          <p:nvPr/>
        </p:nvSpPr>
        <p:spPr>
          <a:xfrm>
            <a:off x="4940300" y="1016604"/>
            <a:ext cx="457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chemeClr val="bg1"/>
                </a:solidFill>
              </a:rPr>
              <a:t> ARPES is not a band-structure camera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It is a many-body spectroscopy sensitive to: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Renormalization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Spectral-weight transfer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Quasiparticle lifetimes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Collective electronic behavior</a:t>
            </a:r>
          </a:p>
        </p:txBody>
      </p:sp>
    </p:spTree>
    <p:extLst>
      <p:ext uri="{BB962C8B-B14F-4D97-AF65-F5344CB8AC3E}">
        <p14:creationId xmlns:p14="http://schemas.microsoft.com/office/powerpoint/2010/main" val="63242995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B09917-F097-A676-E9E5-87B7EDA7B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9924E-3740-5443-4472-6793E76E5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Conclusions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D86D246-D894-1C56-1889-0FB72177A32A}"/>
                  </a:ext>
                </a:extLst>
              </p:cNvPr>
              <p:cNvSpPr txBox="1"/>
              <p:nvPr/>
            </p:nvSpPr>
            <p:spPr>
              <a:xfrm>
                <a:off x="275167" y="1016604"/>
                <a:ext cx="4572000" cy="17820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b="1" dirty="0">
                    <a:solidFill>
                      <a:schemeClr val="bg1"/>
                    </a:solidFill>
                  </a:rPr>
                  <a:t>ARPES provides direct access to electronic excitations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sepChr m:val=",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𝐤</m:t>
                          </m:r>
                        </m:e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b="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∝∣</m:t>
                      </m:r>
                      <m:sSub>
                        <m:sSubPr>
                          <m:ctrlP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𝑓𝑖</m:t>
                          </m:r>
                        </m:sub>
                      </m:sSub>
                      <m:sSup>
                        <m:sSupPr>
                          <m:ctrlP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∣</m:t>
                          </m:r>
                        </m:e>
                        <m:sup>
                          <m:r>
                            <a:rPr lang="en-US" b="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sepChr m:val=","/>
                          <m:ctrlP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𝐤</m:t>
                          </m:r>
                        </m:e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bg1"/>
                  </a:solidFill>
                </a:endParaRPr>
              </a:p>
              <a:p>
                <a:pPr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By measuring energy and momentum simultaneously, ARPES experimentally accesses the occupied spectral function.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D86D246-D894-1C56-1889-0FB72177A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67" y="1016604"/>
                <a:ext cx="4572000" cy="1782091"/>
              </a:xfrm>
              <a:prstGeom prst="rect">
                <a:avLst/>
              </a:prstGeom>
              <a:blipFill>
                <a:blip r:embed="rId2"/>
                <a:stretch>
                  <a:fillRect l="-1067" t="-2055" r="-1867" b="-4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2221A672-7C73-DF77-A1B3-EC7ED97BAC99}"/>
              </a:ext>
            </a:extLst>
          </p:cNvPr>
          <p:cNvSpPr txBox="1"/>
          <p:nvPr/>
        </p:nvSpPr>
        <p:spPr>
          <a:xfrm>
            <a:off x="4940300" y="1016604"/>
            <a:ext cx="457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chemeClr val="bg1"/>
                </a:solidFill>
              </a:rPr>
              <a:t> ARPES is not a band-structure camera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It is a many-body spectroscopy sensitive to: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Renormalization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Spectral-weight transfer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Quasiparticle lifetimes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Collective electronic behavior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BC525A-F616-3803-A1DE-C466C3AA1EB7}"/>
              </a:ext>
            </a:extLst>
          </p:cNvPr>
          <p:cNvSpPr txBox="1"/>
          <p:nvPr/>
        </p:nvSpPr>
        <p:spPr>
          <a:xfrm>
            <a:off x="1712384" y="3208972"/>
            <a:ext cx="461856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chemeClr val="bg1"/>
                </a:solidFill>
              </a:rPr>
              <a:t>ARPES and modern electronic structure theory form a powerful feedback loop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DFT → DFT+? → DMFT ↔ ARPES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Together they provide a microscopic understanding of quantum materials.</a:t>
            </a:r>
          </a:p>
        </p:txBody>
      </p:sp>
    </p:spTree>
    <p:extLst>
      <p:ext uri="{BB962C8B-B14F-4D97-AF65-F5344CB8AC3E}">
        <p14:creationId xmlns:p14="http://schemas.microsoft.com/office/powerpoint/2010/main" val="383029494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E76A6-4557-E41D-37DA-A1AEC9FFE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FE7AD-4774-DD5C-9C54-47345F0F0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Conclusions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EAC219F-4301-4AEA-4239-238E91905685}"/>
                  </a:ext>
                </a:extLst>
              </p:cNvPr>
              <p:cNvSpPr txBox="1"/>
              <p:nvPr/>
            </p:nvSpPr>
            <p:spPr>
              <a:xfrm>
                <a:off x="275167" y="1016604"/>
                <a:ext cx="4572000" cy="17820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b="1" dirty="0">
                    <a:solidFill>
                      <a:schemeClr val="bg1"/>
                    </a:solidFill>
                  </a:rPr>
                  <a:t>ARPES provides direct access to electronic excitations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sepChr m:val=",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𝐤</m:t>
                          </m:r>
                        </m:e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b="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∝∣</m:t>
                      </m:r>
                      <m:sSub>
                        <m:sSubPr>
                          <m:ctrlP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𝑓𝑖</m:t>
                          </m:r>
                        </m:sub>
                      </m:sSub>
                      <m:sSup>
                        <m:sSupPr>
                          <m:ctrlP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∣</m:t>
                          </m:r>
                        </m:e>
                        <m:sup>
                          <m:r>
                            <a:rPr lang="en-US" b="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sepChr m:val=","/>
                          <m:ctrlP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𝐤</m:t>
                          </m:r>
                        </m:e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bg1"/>
                  </a:solidFill>
                </a:endParaRPr>
              </a:p>
              <a:p>
                <a:pPr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By measuring energy and momentum simultaneously, ARPES experimentally accesses the occupied spectral function.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EAC219F-4301-4AEA-4239-238E919056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67" y="1016604"/>
                <a:ext cx="4572000" cy="1782091"/>
              </a:xfrm>
              <a:prstGeom prst="rect">
                <a:avLst/>
              </a:prstGeom>
              <a:blipFill>
                <a:blip r:embed="rId2"/>
                <a:stretch>
                  <a:fillRect l="-1067" t="-2055" r="-1867" b="-4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0392716B-FDB3-E632-3D15-8650EC186621}"/>
              </a:ext>
            </a:extLst>
          </p:cNvPr>
          <p:cNvSpPr txBox="1"/>
          <p:nvPr/>
        </p:nvSpPr>
        <p:spPr>
          <a:xfrm>
            <a:off x="4940300" y="1016604"/>
            <a:ext cx="457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chemeClr val="bg1"/>
                </a:solidFill>
              </a:rPr>
              <a:t> ARPES is not a band-structure camera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It is a many-body spectroscopy sensitive to: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Renormalization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Spectral-weight transfer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Quasiparticle lifetimes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Collective electronic behavior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67669A-2B07-8114-5D52-FD8075471E2D}"/>
              </a:ext>
            </a:extLst>
          </p:cNvPr>
          <p:cNvSpPr txBox="1"/>
          <p:nvPr/>
        </p:nvSpPr>
        <p:spPr>
          <a:xfrm>
            <a:off x="1712384" y="3208972"/>
            <a:ext cx="461856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chemeClr val="bg1"/>
                </a:solidFill>
              </a:rPr>
              <a:t>ARPES and modern electronic structure theory form a powerful feedback loop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DFT → DFT+? → DMFT ↔ ARPES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Together they provide a microscopic understanding of quantum materials.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D9A69EB-A935-C6A7-9A97-74928BD4870F}"/>
                  </a:ext>
                </a:extLst>
              </p:cNvPr>
              <p:cNvSpPr txBox="1"/>
              <p:nvPr/>
            </p:nvSpPr>
            <p:spPr>
              <a:xfrm>
                <a:off x="5374218" y="3855303"/>
                <a:ext cx="463126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You calculate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sepChr m:val=",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𝐤</m:t>
                        </m:r>
                      </m:e>
                      <m:e>
                        <m:r>
                          <a:rPr lang="en-US" sz="2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. </a:t>
                </a:r>
              </a:p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We measure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sepChr m:val=",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𝐤</m:t>
                        </m:r>
                      </m:e>
                      <m:e>
                        <m:r>
                          <a:rPr lang="en-US" sz="2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D9A69EB-A935-C6A7-9A97-74928BD48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218" y="3855303"/>
                <a:ext cx="4631266" cy="830997"/>
              </a:xfrm>
              <a:prstGeom prst="rect">
                <a:avLst/>
              </a:prstGeom>
              <a:blipFill>
                <a:blip r:embed="rId3"/>
                <a:stretch>
                  <a:fillRect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602379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16E8D-64AD-A7AC-F4B8-412946A07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B047B-24A4-A859-3A0B-492AB2C45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Good References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120FCF-F10F-08ED-400E-79320B10BB21}"/>
              </a:ext>
            </a:extLst>
          </p:cNvPr>
          <p:cNvSpPr txBox="1"/>
          <p:nvPr/>
        </p:nvSpPr>
        <p:spPr>
          <a:xfrm>
            <a:off x="331694" y="1124712"/>
            <a:ext cx="59704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https://link.aps.org/accepted/10.1103/RevModPhys.93.025006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64A886-EC88-24FC-0977-C2D6E4BEB558}"/>
              </a:ext>
            </a:extLst>
          </p:cNvPr>
          <p:cNvSpPr txBox="1"/>
          <p:nvPr/>
        </p:nvSpPr>
        <p:spPr>
          <a:xfrm>
            <a:off x="331693" y="1898089"/>
            <a:ext cx="73062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https://journals.aps.org/rmp/abstract/10.1103/RevModPhys.93.025006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EE0E90-E8EE-14DF-559B-46F375CFE1AD}"/>
              </a:ext>
            </a:extLst>
          </p:cNvPr>
          <p:cNvSpPr txBox="1"/>
          <p:nvPr/>
        </p:nvSpPr>
        <p:spPr>
          <a:xfrm>
            <a:off x="259976" y="2438991"/>
            <a:ext cx="7619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https://iopscience.iop.org/article/10.1238/Physica.Topical.109a00061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F70CE8-5F77-57CE-4ADA-EBFCF1A0DDC0}"/>
              </a:ext>
            </a:extLst>
          </p:cNvPr>
          <p:cNvSpPr txBox="1"/>
          <p:nvPr/>
        </p:nvSpPr>
        <p:spPr>
          <a:xfrm>
            <a:off x="331693" y="3049113"/>
            <a:ext cx="75482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https://journals.aps.org/rmp/abstract/10.1103/RevModPhys.96.015003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2E1FF8-08E2-D9AD-268C-CA2A2F034F6B}"/>
              </a:ext>
            </a:extLst>
          </p:cNvPr>
          <p:cNvSpPr txBox="1"/>
          <p:nvPr/>
        </p:nvSpPr>
        <p:spPr>
          <a:xfrm>
            <a:off x="259976" y="3659235"/>
            <a:ext cx="80951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https://iopscience.iop.org/journal/2516-1075/page/ARPES-topological-materials</a:t>
            </a:r>
          </a:p>
        </p:txBody>
      </p:sp>
    </p:spTree>
    <p:extLst>
      <p:ext uri="{BB962C8B-B14F-4D97-AF65-F5344CB8AC3E}">
        <p14:creationId xmlns:p14="http://schemas.microsoft.com/office/powerpoint/2010/main" val="3355890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855627-8003-7F51-1A52-22C110FEE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D4B9094-2036-DF37-71FF-1EB0C92B2E09}"/>
              </a:ext>
            </a:extLst>
          </p:cNvPr>
          <p:cNvSpPr txBox="1">
            <a:spLocks/>
          </p:cNvSpPr>
          <p:nvPr/>
        </p:nvSpPr>
        <p:spPr>
          <a:xfrm>
            <a:off x="367554" y="154577"/>
            <a:ext cx="8776446" cy="6691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tabLst/>
              <a:defRPr sz="24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8788" indent="-230188" algn="l" defTabSz="9144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1"/>
              </a:buClr>
              <a:buSzPct val="100000"/>
              <a:buFont typeface="System Font Regular"/>
              <a:buNone/>
              <a:tabLst/>
              <a:defRPr sz="16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2pPr>
            <a:lvl3pPr marL="6873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Wingdings" pitchFamily="2" charset="2"/>
              <a:buNone/>
              <a:tabLst/>
              <a:defRPr sz="14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3pPr>
            <a:lvl4pPr marL="9175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ct val="100000"/>
              <a:buFont typeface="System Font Regular"/>
              <a:buNone/>
              <a:tabLst/>
              <a:defRPr sz="12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How do we probe quantum matter?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037184-8BC7-AE9C-F70A-E1243F54565B}"/>
              </a:ext>
            </a:extLst>
          </p:cNvPr>
          <p:cNvSpPr txBox="1"/>
          <p:nvPr/>
        </p:nvSpPr>
        <p:spPr>
          <a:xfrm>
            <a:off x="65111" y="979308"/>
            <a:ext cx="840324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6E3CCF-FF02-3B86-9554-CB0DCAB3875C}"/>
              </a:ext>
            </a:extLst>
          </p:cNvPr>
          <p:cNvSpPr txBox="1"/>
          <p:nvPr/>
        </p:nvSpPr>
        <p:spPr>
          <a:xfrm>
            <a:off x="3299012" y="819641"/>
            <a:ext cx="2313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Macroscopic Probes</a:t>
            </a:r>
          </a:p>
        </p:txBody>
      </p:sp>
    </p:spTree>
    <p:extLst>
      <p:ext uri="{BB962C8B-B14F-4D97-AF65-F5344CB8AC3E}">
        <p14:creationId xmlns:p14="http://schemas.microsoft.com/office/powerpoint/2010/main" val="2449364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13EF1-75B4-6CF4-A690-02F9D0965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A6D51D1-92D6-F9DE-FEEE-2BE589355DD7}"/>
              </a:ext>
            </a:extLst>
          </p:cNvPr>
          <p:cNvSpPr txBox="1">
            <a:spLocks/>
          </p:cNvSpPr>
          <p:nvPr/>
        </p:nvSpPr>
        <p:spPr>
          <a:xfrm>
            <a:off x="367554" y="154577"/>
            <a:ext cx="8776446" cy="6691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tabLst/>
              <a:defRPr sz="24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8788" indent="-230188" algn="l" defTabSz="9144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1"/>
              </a:buClr>
              <a:buSzPct val="100000"/>
              <a:buFont typeface="System Font Regular"/>
              <a:buNone/>
              <a:tabLst/>
              <a:defRPr sz="16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2pPr>
            <a:lvl3pPr marL="6873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Wingdings" pitchFamily="2" charset="2"/>
              <a:buNone/>
              <a:tabLst/>
              <a:defRPr sz="14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3pPr>
            <a:lvl4pPr marL="9175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ct val="100000"/>
              <a:buFont typeface="System Font Regular"/>
              <a:buNone/>
              <a:tabLst/>
              <a:defRPr sz="12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1" i="0" kern="1200">
                <a:solidFill>
                  <a:schemeClr val="bg1"/>
                </a:solidFill>
                <a:latin typeface="Acumin Pro" panose="020B0504020202020204" pitchFamily="34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How do we probe quantum matter?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7DA3E0-B1CD-2357-19F8-701C0090D719}"/>
              </a:ext>
            </a:extLst>
          </p:cNvPr>
          <p:cNvSpPr txBox="1"/>
          <p:nvPr/>
        </p:nvSpPr>
        <p:spPr>
          <a:xfrm>
            <a:off x="65111" y="979308"/>
            <a:ext cx="840324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DEC650-17C6-737A-99B6-50997943C5E9}"/>
              </a:ext>
            </a:extLst>
          </p:cNvPr>
          <p:cNvSpPr txBox="1"/>
          <p:nvPr/>
        </p:nvSpPr>
        <p:spPr>
          <a:xfrm>
            <a:off x="3299012" y="819641"/>
            <a:ext cx="2313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Macroscopic Probes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461F99-7862-5FB2-E438-0CDDB3D2D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45" y="2003227"/>
            <a:ext cx="2352675" cy="1943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1E0296-B1A3-D654-2C03-1D7140FEAD08}"/>
              </a:ext>
            </a:extLst>
          </p:cNvPr>
          <p:cNvSpPr txBox="1"/>
          <p:nvPr/>
        </p:nvSpPr>
        <p:spPr>
          <a:xfrm>
            <a:off x="367554" y="1508906"/>
            <a:ext cx="20162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Electrical Transport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78326"/>
      </p:ext>
    </p:extLst>
  </p:cSld>
  <p:clrMapOvr>
    <a:masterClrMapping/>
  </p:clrMapOvr>
</p:sld>
</file>

<file path=ppt/theme/theme1.xml><?xml version="1.0" encoding="utf-8"?>
<a:theme xmlns:a="http://schemas.openxmlformats.org/drawingml/2006/main" name="Mai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1">
      <a:dk1>
        <a:srgbClr val="000000"/>
      </a:dk1>
      <a:lt1>
        <a:srgbClr val="FFFFFF"/>
      </a:lt1>
      <a:dk2>
        <a:srgbClr val="000E7E"/>
      </a:dk2>
      <a:lt2>
        <a:srgbClr val="E7E6E6"/>
      </a:lt2>
      <a:accent1>
        <a:srgbClr val="0070C1"/>
      </a:accent1>
      <a:accent2>
        <a:srgbClr val="FF9128"/>
      </a:accent2>
      <a:accent3>
        <a:srgbClr val="CCD0E1"/>
      </a:accent3>
      <a:accent4>
        <a:srgbClr val="00A963"/>
      </a:accent4>
      <a:accent5>
        <a:srgbClr val="69C3FF"/>
      </a:accent5>
      <a:accent6>
        <a:srgbClr val="EB0E1D"/>
      </a:accent6>
      <a:hlink>
        <a:srgbClr val="69C3F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52299</TotalTime>
  <Words>2416</Words>
  <Application>Microsoft Office PowerPoint</Application>
  <PresentationFormat>On-screen Show (16:9)</PresentationFormat>
  <Paragraphs>417</Paragraphs>
  <Slides>76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76</vt:i4>
      </vt:variant>
    </vt:vector>
  </HeadingPairs>
  <TitlesOfParts>
    <vt:vector size="84" baseType="lpstr">
      <vt:lpstr>Acumin Pro</vt:lpstr>
      <vt:lpstr>Arial</vt:lpstr>
      <vt:lpstr>Calibri</vt:lpstr>
      <vt:lpstr>Cambria Math</vt:lpstr>
      <vt:lpstr>System Font Regular</vt:lpstr>
      <vt:lpstr>Wingdings</vt:lpstr>
      <vt:lpstr>Main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ARPES: General Description</vt:lpstr>
      <vt:lpstr>ARPES: General Description</vt:lpstr>
      <vt:lpstr>ARPES: General Description</vt:lpstr>
      <vt:lpstr>ARPES: Experimental Process</vt:lpstr>
      <vt:lpstr>ARPES: Experimental Process</vt:lpstr>
      <vt:lpstr>ARPES: Experimental Process</vt:lpstr>
      <vt:lpstr>ARPES: Conservation Laws</vt:lpstr>
      <vt:lpstr>ARPES: Conservation of Energy</vt:lpstr>
      <vt:lpstr>ARPES: Momentum Conservation</vt:lpstr>
      <vt:lpstr>ARPES: Experimental Setup</vt:lpstr>
      <vt:lpstr>ARPES: ARPES Measurements</vt:lpstr>
      <vt:lpstr>ARPES: ARPES Measurements</vt:lpstr>
      <vt:lpstr>PowerPoint Presentation</vt:lpstr>
      <vt:lpstr>ARPES: Fermi’s Golden Rule</vt:lpstr>
      <vt:lpstr>ARPES: Fermi’s Golden Rule</vt:lpstr>
      <vt:lpstr>ARPES: Fermi’s Golden Rule</vt:lpstr>
      <vt:lpstr>ARPES: Three-step model </vt:lpstr>
      <vt:lpstr>ARPES: Three-step model </vt:lpstr>
      <vt:lpstr>ARPES: Three-step model </vt:lpstr>
      <vt:lpstr>ARPES: Three-step model </vt:lpstr>
      <vt:lpstr>ARPES: Three-step model (step 1)</vt:lpstr>
      <vt:lpstr>ARPES: Non-interacting photocurrent</vt:lpstr>
      <vt:lpstr>ARPES: Non-interacting photocurrent</vt:lpstr>
      <vt:lpstr>ARPES: Single-particle spectral function</vt:lpstr>
      <vt:lpstr>ARPES: Single-particle spectral function</vt:lpstr>
      <vt:lpstr>ARPES: Single-particle spectral function</vt:lpstr>
      <vt:lpstr>ARPES: Three-step model (step 2)</vt:lpstr>
      <vt:lpstr>ARPES: Three-step model (step 3)</vt:lpstr>
      <vt:lpstr>ARPES: Advantages and Limitations</vt:lpstr>
      <vt:lpstr>PowerPoint Presentation</vt:lpstr>
      <vt:lpstr>Class: Topological Materials</vt:lpstr>
      <vt:lpstr>Class: Topological Materials</vt:lpstr>
      <vt:lpstr>Class: Topological Materials</vt:lpstr>
      <vt:lpstr>Class: Topological Materials</vt:lpstr>
      <vt:lpstr>Class: Correlated Transition Metal Oxides</vt:lpstr>
      <vt:lpstr>Class: Correlated Transition Metal Oxides</vt:lpstr>
      <vt:lpstr>Class: Correlated Transition Metal Oxides</vt:lpstr>
      <vt:lpstr>Class: Correlated Transition Metal Oxides</vt:lpstr>
      <vt:lpstr>Class: Correlated Transition Metal Oxides</vt:lpstr>
      <vt:lpstr>Class: Heavy Fermion Compounds</vt:lpstr>
      <vt:lpstr>Class: Heavy Fermion Compounds</vt:lpstr>
      <vt:lpstr>Class: Heavy Fermion Compounds</vt:lpstr>
      <vt:lpstr>PowerPoint Presentation</vt:lpstr>
      <vt:lpstr>Advancement: Spatially-resolved ARPES</vt:lpstr>
      <vt:lpstr>Advancement: Spin-resolved ARPES</vt:lpstr>
      <vt:lpstr>Advancement: Time-resolved ARPES</vt:lpstr>
      <vt:lpstr>Conclusions</vt:lpstr>
      <vt:lpstr>Conclusions</vt:lpstr>
      <vt:lpstr>Conclusions</vt:lpstr>
      <vt:lpstr>Conclusions</vt:lpstr>
      <vt:lpstr>Conclusions</vt:lpstr>
      <vt:lpstr>Good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Murgatroyd, Philip Anthony Edward</cp:lastModifiedBy>
  <cp:revision>262</cp:revision>
  <cp:lastPrinted>2026-03-10T18:03:29Z</cp:lastPrinted>
  <dcterms:created xsi:type="dcterms:W3CDTF">2020-12-17T00:35:24Z</dcterms:created>
  <dcterms:modified xsi:type="dcterms:W3CDTF">2026-06-23T15:31:56Z</dcterms:modified>
</cp:coreProperties>
</file>